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"/>
  </p:notesMasterIdLst>
  <p:sldIdLst>
    <p:sldId id="278" r:id="rId2"/>
  </p:sldIdLst>
  <p:sldSz cx="6858000" cy="9906000" type="A4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3143" userDrawn="1">
          <p15:clr>
            <a:srgbClr val="A4A3A4"/>
          </p15:clr>
        </p15:guide>
        <p15:guide id="2" pos="213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AC921"/>
    <a:srgbClr val="66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5" autoAdjust="0"/>
    <p:restoredTop sz="94660"/>
  </p:normalViewPr>
  <p:slideViewPr>
    <p:cSldViewPr snapToGrid="0">
      <p:cViewPr>
        <p:scale>
          <a:sx n="63" d="100"/>
          <a:sy n="63" d="100"/>
        </p:scale>
        <p:origin x="-1123" y="130"/>
      </p:cViewPr>
      <p:guideLst>
        <p:guide orient="horz" pos="3143"/>
        <p:guide pos="213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F654B2-8BA6-46E4-8E99-FD9CE9FBCAFE}" type="datetimeFigureOut">
              <a:rPr lang="pt-PT" smtClean="0"/>
              <a:pPr/>
              <a:t>01-12-2015</a:t>
            </a:fld>
            <a:endParaRPr lang="pt-P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41550" y="685800"/>
            <a:ext cx="23749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6B06BA-0DA2-4787-ABC1-9A36211FA087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002389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10DBF0-7241-4B2E-8F33-02EF469B23F6}" type="slidenum">
              <a:rPr lang="pt-PT" smtClean="0"/>
              <a:pPr/>
              <a:t>1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4049812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pt-BR" smtClean="0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3D8901-1468-4DCB-88DE-24310FD7BF6E}" type="datetimeFigureOut">
              <a:rPr lang="pt-PT" smtClean="0"/>
              <a:pPr/>
              <a:t>01-12-2015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48F7F-FADD-432A-97D6-DC50B812EE59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1462779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3D8901-1468-4DCB-88DE-24310FD7BF6E}" type="datetimeFigureOut">
              <a:rPr lang="pt-PT" smtClean="0"/>
              <a:pPr/>
              <a:t>01-12-2015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48F7F-FADD-432A-97D6-DC50B812EE59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3929620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3D8901-1468-4DCB-88DE-24310FD7BF6E}" type="datetimeFigureOut">
              <a:rPr lang="pt-PT" smtClean="0"/>
              <a:pPr/>
              <a:t>01-12-2015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48F7F-FADD-432A-97D6-DC50B812EE59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471363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3D8901-1468-4DCB-88DE-24310FD7BF6E}" type="datetimeFigureOut">
              <a:rPr lang="pt-PT" smtClean="0"/>
              <a:pPr/>
              <a:t>01-12-2015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48F7F-FADD-432A-97D6-DC50B812EE59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6076499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3D8901-1468-4DCB-88DE-24310FD7BF6E}" type="datetimeFigureOut">
              <a:rPr lang="pt-PT" smtClean="0"/>
              <a:pPr/>
              <a:t>01-12-2015</a:t>
            </a:fld>
            <a:endParaRPr lang="pt-P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48F7F-FADD-432A-97D6-DC50B812EE59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1953579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3D8901-1468-4DCB-88DE-24310FD7BF6E}" type="datetimeFigureOut">
              <a:rPr lang="pt-PT" smtClean="0"/>
              <a:pPr/>
              <a:t>01-12-2015</a:t>
            </a:fld>
            <a:endParaRPr lang="pt-P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48F7F-FADD-432A-97D6-DC50B812EE59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9180720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3D8901-1468-4DCB-88DE-24310FD7BF6E}" type="datetimeFigureOut">
              <a:rPr lang="pt-PT" smtClean="0"/>
              <a:pPr/>
              <a:t>01-12-2015</a:t>
            </a:fld>
            <a:endParaRPr lang="pt-P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48F7F-FADD-432A-97D6-DC50B812EE59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7832938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3D8901-1468-4DCB-88DE-24310FD7BF6E}" type="datetimeFigureOut">
              <a:rPr lang="pt-PT" smtClean="0"/>
              <a:pPr/>
              <a:t>01-12-2015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48F7F-FADD-432A-97D6-DC50B812EE59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9380450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3D8901-1468-4DCB-88DE-24310FD7BF6E}" type="datetimeFigureOut">
              <a:rPr lang="pt-PT" smtClean="0"/>
              <a:pPr/>
              <a:t>01-12-2015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48F7F-FADD-432A-97D6-DC50B812EE59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4054591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3D8901-1468-4DCB-88DE-24310FD7BF6E}" type="datetimeFigureOut">
              <a:rPr lang="pt-PT" smtClean="0"/>
              <a:pPr/>
              <a:t>01-12-2015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48F7F-FADD-432A-97D6-DC50B812EE59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9690971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3D8901-1468-4DCB-88DE-24310FD7BF6E}" type="datetimeFigureOut">
              <a:rPr lang="pt-PT" smtClean="0"/>
              <a:pPr/>
              <a:t>01-12-2015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48F7F-FADD-432A-97D6-DC50B812EE59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5578444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3D8901-1468-4DCB-88DE-24310FD7BF6E}" type="datetimeFigureOut">
              <a:rPr lang="pt-PT" smtClean="0"/>
              <a:pPr/>
              <a:t>01-12-2015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748F7F-FADD-432A-97D6-DC50B812EE59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609982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12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11" Type="http://schemas.openxmlformats.org/officeDocument/2006/relationships/image" Target="../media/image9.jpeg"/><Relationship Id="rId5" Type="http://schemas.openxmlformats.org/officeDocument/2006/relationships/image" Target="../media/image3.jpeg"/><Relationship Id="rId10" Type="http://schemas.openxmlformats.org/officeDocument/2006/relationships/image" Target="../media/image8.png"/><Relationship Id="rId4" Type="http://schemas.openxmlformats.org/officeDocument/2006/relationships/image" Target="../media/image2.jpeg"/><Relationship Id="rId9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tângulo 18"/>
          <p:cNvSpPr/>
          <p:nvPr/>
        </p:nvSpPr>
        <p:spPr>
          <a:xfrm>
            <a:off x="-277091" y="33489"/>
            <a:ext cx="7185889" cy="100844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5" name="Retângulo 6"/>
          <p:cNvSpPr/>
          <p:nvPr/>
        </p:nvSpPr>
        <p:spPr>
          <a:xfrm>
            <a:off x="121917" y="1706275"/>
            <a:ext cx="3252737" cy="1665263"/>
          </a:xfrm>
          <a:prstGeom prst="roundRect">
            <a:avLst/>
          </a:prstGeom>
          <a:solidFill>
            <a:srgbClr val="EAC9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1" name="Retângulo 6"/>
          <p:cNvSpPr/>
          <p:nvPr/>
        </p:nvSpPr>
        <p:spPr>
          <a:xfrm>
            <a:off x="3474645" y="1718709"/>
            <a:ext cx="3252737" cy="1649894"/>
          </a:xfrm>
          <a:prstGeom prst="roundRect">
            <a:avLst/>
          </a:prstGeom>
          <a:solidFill>
            <a:srgbClr val="EAC9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6" name="CaixaDeTexto 5"/>
          <p:cNvSpPr txBox="1"/>
          <p:nvPr/>
        </p:nvSpPr>
        <p:spPr>
          <a:xfrm>
            <a:off x="1320800" y="-10040"/>
            <a:ext cx="4216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3200" b="1" smtClean="0">
                <a:latin typeface="Stencil" pitchFamily="82" charset="0"/>
              </a:rPr>
              <a:t>Did </a:t>
            </a:r>
            <a:r>
              <a:rPr lang="pt-PT" sz="3200" b="1" dirty="0" err="1" smtClean="0">
                <a:latin typeface="Stencil" pitchFamily="82" charset="0"/>
              </a:rPr>
              <a:t>you</a:t>
            </a:r>
            <a:r>
              <a:rPr lang="pt-PT" sz="3200" b="1" dirty="0" smtClean="0">
                <a:latin typeface="Stencil" pitchFamily="82" charset="0"/>
              </a:rPr>
              <a:t> </a:t>
            </a:r>
            <a:r>
              <a:rPr lang="pt-PT" sz="3200" b="1" dirty="0" err="1" smtClean="0">
                <a:latin typeface="Stencil" pitchFamily="82" charset="0"/>
              </a:rPr>
              <a:t>know</a:t>
            </a:r>
            <a:endParaRPr lang="pt-PT" sz="3600" b="1" dirty="0">
              <a:latin typeface="Stencil" pitchFamily="82" charset="0"/>
            </a:endParaRPr>
          </a:p>
        </p:txBody>
      </p:sp>
      <p:sp>
        <p:nvSpPr>
          <p:cNvPr id="7" name="Retângulo 6"/>
          <p:cNvSpPr/>
          <p:nvPr/>
        </p:nvSpPr>
        <p:spPr>
          <a:xfrm>
            <a:off x="109545" y="4376301"/>
            <a:ext cx="3265603" cy="1687237"/>
          </a:xfrm>
          <a:prstGeom prst="roundRect">
            <a:avLst/>
          </a:prstGeom>
          <a:solidFill>
            <a:srgbClr val="EAC9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8" name="CaixaDeTexto 7"/>
          <p:cNvSpPr txBox="1"/>
          <p:nvPr/>
        </p:nvSpPr>
        <p:spPr>
          <a:xfrm>
            <a:off x="74397" y="2371961"/>
            <a:ext cx="3349120" cy="95410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latin typeface="Arial Narrow" panose="020B0606020202030204" pitchFamily="34" charset="0"/>
              </a:rPr>
              <a:t>Cigarette butts are the most frequent waste on beaches worldwide</a:t>
            </a:r>
            <a:r>
              <a:rPr lang="en-US" sz="1400" b="1" dirty="0" smtClean="0">
                <a:latin typeface="Arial Narrow" panose="020B0606020202030204" pitchFamily="34" charset="0"/>
              </a:rPr>
              <a:t>.</a:t>
            </a:r>
          </a:p>
          <a:p>
            <a:pPr algn="ctr"/>
            <a:r>
              <a:rPr lang="en-US" sz="1400" b="1" dirty="0">
                <a:latin typeface="Arial Narrow" panose="020B0606020202030204" pitchFamily="34" charset="0"/>
              </a:rPr>
              <a:t/>
            </a:r>
            <a:br>
              <a:rPr lang="en-US" sz="1400" b="1" dirty="0">
                <a:latin typeface="Arial Narrow" panose="020B0606020202030204" pitchFamily="34" charset="0"/>
              </a:rPr>
            </a:br>
            <a:r>
              <a:rPr lang="en-US" sz="1400" b="1" dirty="0">
                <a:latin typeface="Arial Narrow" panose="020B0606020202030204" pitchFamily="34" charset="0"/>
              </a:rPr>
              <a:t>Today cigarette butts are not biodegradable</a:t>
            </a:r>
            <a:r>
              <a:rPr lang="en-US" sz="1400" b="1" dirty="0" smtClean="0">
                <a:latin typeface="Arial Narrow" panose="020B0606020202030204" pitchFamily="34" charset="0"/>
              </a:rPr>
              <a:t>!</a:t>
            </a:r>
            <a:endParaRPr lang="pt-PT" sz="1400" b="1" dirty="0">
              <a:latin typeface="Arial Narrow" panose="020B0606020202030204" pitchFamily="34" charset="0"/>
            </a:endParaRPr>
          </a:p>
        </p:txBody>
      </p:sp>
      <p:pic>
        <p:nvPicPr>
          <p:cNvPr id="11" name="Imagem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2471" y="6152034"/>
            <a:ext cx="3076829" cy="2258981"/>
          </a:xfrm>
          <a:prstGeom prst="roundRect">
            <a:avLst>
              <a:gd name="adj" fmla="val 20173"/>
            </a:avLst>
          </a:prstGeom>
          <a:ln>
            <a:noFill/>
          </a:ln>
          <a:effectLst/>
        </p:spPr>
      </p:pic>
      <p:sp>
        <p:nvSpPr>
          <p:cNvPr id="30" name="CaixaDeTexto 29"/>
          <p:cNvSpPr txBox="1"/>
          <p:nvPr/>
        </p:nvSpPr>
        <p:spPr>
          <a:xfrm>
            <a:off x="3599036" y="2526523"/>
            <a:ext cx="2952827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latin typeface="Arial Narrow" panose="020B0606020202030204" pitchFamily="34" charset="0"/>
              </a:rPr>
              <a:t>Birds and fish mistake cigarette butts with food and die.</a:t>
            </a:r>
            <a:endParaRPr lang="pt-PT" sz="1400" b="1" dirty="0">
              <a:latin typeface="Arial Narrow" panose="020B0606020202030204" pitchFamily="34" charset="0"/>
            </a:endParaRPr>
          </a:p>
        </p:txBody>
      </p:sp>
      <p:pic>
        <p:nvPicPr>
          <p:cNvPr id="16" name="Imagem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3436" y="531317"/>
            <a:ext cx="1992427" cy="1898842"/>
          </a:xfrm>
          <a:prstGeom prst="ellipse">
            <a:avLst/>
          </a:prstGeom>
          <a:ln>
            <a:noFill/>
          </a:ln>
          <a:effectLst/>
        </p:spPr>
      </p:pic>
      <p:sp>
        <p:nvSpPr>
          <p:cNvPr id="33" name="CaixaDeTexto 32"/>
          <p:cNvSpPr txBox="1"/>
          <p:nvPr/>
        </p:nvSpPr>
        <p:spPr>
          <a:xfrm>
            <a:off x="63807" y="5410413"/>
            <a:ext cx="3326287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latin typeface="Arial Narrow" panose="020B0606020202030204" pitchFamily="34" charset="0"/>
              </a:rPr>
              <a:t>Children do not understand why they should not play or put  cigarette butts in the mouth</a:t>
            </a:r>
            <a:endParaRPr lang="pt-PT" sz="1400" b="1" dirty="0">
              <a:latin typeface="Arial Narrow" panose="020B0606020202030204" pitchFamily="34" charset="0"/>
            </a:endParaRPr>
          </a:p>
        </p:txBody>
      </p:sp>
      <p:pic>
        <p:nvPicPr>
          <p:cNvPr id="12" name="Imagem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285" y="3427031"/>
            <a:ext cx="1994013" cy="1991496"/>
          </a:xfrm>
          <a:prstGeom prst="ellipse">
            <a:avLst/>
          </a:prstGeom>
          <a:ln>
            <a:noFill/>
          </a:ln>
          <a:effectLst/>
        </p:spPr>
      </p:pic>
      <p:sp>
        <p:nvSpPr>
          <p:cNvPr id="37" name="Retângulo 6"/>
          <p:cNvSpPr/>
          <p:nvPr/>
        </p:nvSpPr>
        <p:spPr>
          <a:xfrm>
            <a:off x="3477375" y="4399106"/>
            <a:ext cx="3232553" cy="1651457"/>
          </a:xfrm>
          <a:prstGeom prst="roundRect">
            <a:avLst/>
          </a:prstGeom>
          <a:solidFill>
            <a:srgbClr val="EAC9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3" name="CaixaDeTexto 22"/>
          <p:cNvSpPr txBox="1"/>
          <p:nvPr/>
        </p:nvSpPr>
        <p:spPr>
          <a:xfrm>
            <a:off x="3512319" y="5389044"/>
            <a:ext cx="3178593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lvl="0" algn="ctr"/>
            <a:r>
              <a:rPr lang="en-US" sz="1400" b="1" dirty="0">
                <a:solidFill>
                  <a:prstClr val="black"/>
                </a:solidFill>
                <a:latin typeface="Arial Narrow" panose="020B0606020202030204" pitchFamily="34" charset="0"/>
              </a:rPr>
              <a:t>1 cigarette butt can contaminate up to 2L of water with about 4700 toxic substances</a:t>
            </a:r>
            <a:endParaRPr lang="pt-PT" sz="1400" b="1" dirty="0">
              <a:solidFill>
                <a:prstClr val="black"/>
              </a:solidFill>
              <a:latin typeface="Arial Narrow" panose="020B0606020202030204" pitchFamily="34" charset="0"/>
            </a:endParaRPr>
          </a:p>
        </p:txBody>
      </p:sp>
      <p:pic>
        <p:nvPicPr>
          <p:cNvPr id="1026" name="Picture 2" descr="http://blog.suteraharbour.com/wp-content/uploads/2013/08/cigarette_butts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69240" y="503689"/>
            <a:ext cx="2105893" cy="1954099"/>
          </a:xfrm>
          <a:prstGeom prst="ellipse">
            <a:avLst/>
          </a:prstGeom>
          <a:noFill/>
        </p:spPr>
      </p:pic>
      <p:sp>
        <p:nvSpPr>
          <p:cNvPr id="18436" name="AutoShape 4" descr="http://www.clipartsfree.net/svg/sticky-note_Clipart_svg_File.svg"/>
          <p:cNvSpPr>
            <a:spLocks noChangeAspect="1" noChangeArrowheads="1"/>
          </p:cNvSpPr>
          <p:nvPr/>
        </p:nvSpPr>
        <p:spPr bwMode="auto">
          <a:xfrm>
            <a:off x="155575" y="-1828800"/>
            <a:ext cx="4762500" cy="38100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PT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4816" y="3427031"/>
            <a:ext cx="2113522" cy="1965249"/>
          </a:xfrm>
          <a:prstGeom prst="ellipse">
            <a:avLst/>
          </a:prstGeom>
          <a:ln>
            <a:noFill/>
          </a:ln>
          <a:effectLst/>
        </p:spPr>
      </p:pic>
      <p:grpSp>
        <p:nvGrpSpPr>
          <p:cNvPr id="13" name="Grupo 13"/>
          <p:cNvGrpSpPr/>
          <p:nvPr/>
        </p:nvGrpSpPr>
        <p:grpSpPr>
          <a:xfrm>
            <a:off x="3551669" y="8469006"/>
            <a:ext cx="3074050" cy="599397"/>
            <a:chOff x="8695824" y="7726695"/>
            <a:chExt cx="3074050" cy="438440"/>
          </a:xfrm>
        </p:grpSpPr>
        <p:sp>
          <p:nvSpPr>
            <p:cNvPr id="36" name="Retângulo 6"/>
            <p:cNvSpPr/>
            <p:nvPr/>
          </p:nvSpPr>
          <p:spPr>
            <a:xfrm>
              <a:off x="8695824" y="7726695"/>
              <a:ext cx="3067890" cy="438440"/>
            </a:xfrm>
            <a:prstGeom prst="round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0" name="CaixaDeTexto 9"/>
            <p:cNvSpPr txBox="1"/>
            <p:nvPr/>
          </p:nvSpPr>
          <p:spPr>
            <a:xfrm>
              <a:off x="8695824" y="7767986"/>
              <a:ext cx="3074050" cy="3827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>
                  <a:latin typeface="Arial Narrow" panose="020B0606020202030204" pitchFamily="34" charset="0"/>
                </a:rPr>
                <a:t>For a better environment,</a:t>
              </a:r>
              <a:br>
                <a:rPr lang="en-US" sz="1400" b="1" dirty="0">
                  <a:latin typeface="Arial Narrow" panose="020B0606020202030204" pitchFamily="34" charset="0"/>
                </a:rPr>
              </a:br>
              <a:r>
                <a:rPr lang="en-US" sz="1400" b="1" dirty="0">
                  <a:latin typeface="Arial Narrow" panose="020B0606020202030204" pitchFamily="34" charset="0"/>
                </a:rPr>
                <a:t>Let's spread this message!</a:t>
              </a:r>
              <a:endParaRPr lang="pt-PT" sz="1400" b="1" dirty="0">
                <a:latin typeface="Arial Narrow" panose="020B0606020202030204" pitchFamily="34" charset="0"/>
              </a:endParaRPr>
            </a:p>
          </p:txBody>
        </p:sp>
      </p:grpSp>
      <p:pic>
        <p:nvPicPr>
          <p:cNvPr id="18" name="Imagem 17"/>
          <p:cNvPicPr>
            <a:picLocks noChangeAspect="1"/>
          </p:cNvPicPr>
          <p:nvPr/>
        </p:nvPicPr>
        <p:blipFill rotWithShape="1"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07" t="-533" r="25331" b="-1321"/>
          <a:stretch/>
        </p:blipFill>
        <p:spPr>
          <a:xfrm rot="1539459">
            <a:off x="3013412" y="495702"/>
            <a:ext cx="831177" cy="1234892"/>
          </a:xfrm>
          <a:prstGeom prst="rect">
            <a:avLst/>
          </a:prstGeom>
        </p:spPr>
      </p:pic>
      <p:grpSp>
        <p:nvGrpSpPr>
          <p:cNvPr id="14" name="Grupo 12"/>
          <p:cNvGrpSpPr/>
          <p:nvPr/>
        </p:nvGrpSpPr>
        <p:grpSpPr>
          <a:xfrm>
            <a:off x="49794" y="6169883"/>
            <a:ext cx="3473862" cy="3076005"/>
            <a:chOff x="209638" y="6702267"/>
            <a:chExt cx="3326287" cy="3076005"/>
          </a:xfrm>
        </p:grpSpPr>
        <p:pic>
          <p:nvPicPr>
            <p:cNvPr id="3" name="Imagem 2"/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35" t="6945" r="943"/>
            <a:stretch/>
          </p:blipFill>
          <p:spPr>
            <a:xfrm>
              <a:off x="272535" y="6702267"/>
              <a:ext cx="3094234" cy="3076005"/>
            </a:xfrm>
            <a:prstGeom prst="roundRect">
              <a:avLst>
                <a:gd name="adj" fmla="val 16667"/>
              </a:avLst>
            </a:prstGeom>
            <a:solidFill>
              <a:srgbClr val="EAC921"/>
            </a:solidFill>
            <a:ln>
              <a:noFill/>
            </a:ln>
            <a:effectLst/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contourClr>
                <a:srgbClr val="969696"/>
              </a:contourClr>
            </a:sp3d>
          </p:spPr>
        </p:pic>
        <p:sp>
          <p:nvSpPr>
            <p:cNvPr id="26" name="Retângulo 6"/>
            <p:cNvSpPr/>
            <p:nvPr/>
          </p:nvSpPr>
          <p:spPr>
            <a:xfrm>
              <a:off x="311612" y="8341590"/>
              <a:ext cx="3030946" cy="958614"/>
            </a:xfrm>
            <a:prstGeom prst="roundRect">
              <a:avLst/>
            </a:prstGeom>
            <a:solidFill>
              <a:srgbClr val="EAC9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7" name="Retângulo 6"/>
            <p:cNvSpPr/>
            <p:nvPr/>
          </p:nvSpPr>
          <p:spPr>
            <a:xfrm>
              <a:off x="471899" y="9264842"/>
              <a:ext cx="2480451" cy="407510"/>
            </a:xfrm>
            <a:prstGeom prst="roundRect">
              <a:avLst/>
            </a:prstGeom>
            <a:solidFill>
              <a:srgbClr val="EAC9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5" name="Corda 4"/>
            <p:cNvSpPr/>
            <p:nvPr/>
          </p:nvSpPr>
          <p:spPr>
            <a:xfrm rot="20571214">
              <a:off x="293108" y="9072809"/>
              <a:ext cx="851547" cy="599535"/>
            </a:xfrm>
            <a:prstGeom prst="chord">
              <a:avLst/>
            </a:prstGeom>
            <a:solidFill>
              <a:srgbClr val="EAC9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5" name="CaixaDeTexto 24"/>
            <p:cNvSpPr txBox="1"/>
            <p:nvPr/>
          </p:nvSpPr>
          <p:spPr>
            <a:xfrm>
              <a:off x="221037" y="8327921"/>
              <a:ext cx="3212094" cy="13438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1400" b="1" dirty="0">
                  <a:latin typeface="Arial Narrow" panose="020B0606020202030204" pitchFamily="34" charset="0"/>
                </a:rPr>
                <a:t>7000 cigarette butts per minute are thrown to the ground in Portugal. </a:t>
              </a:r>
              <a:endParaRPr lang="en-US" sz="1400" b="1" dirty="0" smtClean="0">
                <a:latin typeface="Arial Narrow" panose="020B0606020202030204" pitchFamily="34" charset="0"/>
              </a:endParaRPr>
            </a:p>
            <a:p>
              <a:pPr algn="ctr">
                <a:lnSpc>
                  <a:spcPct val="150000"/>
                </a:lnSpc>
              </a:pPr>
              <a:r>
                <a:rPr lang="en-US" sz="1400" b="1" dirty="0" smtClean="0">
                  <a:latin typeface="Arial Narrow" panose="020B0606020202030204" pitchFamily="34" charset="0"/>
                </a:rPr>
                <a:t>These </a:t>
              </a:r>
              <a:r>
                <a:rPr lang="en-US" sz="1400" b="1" dirty="0">
                  <a:latin typeface="Arial Narrow" panose="020B0606020202030204" pitchFamily="34" charset="0"/>
                </a:rPr>
                <a:t>are washed away by rainwater and go to the Sea</a:t>
              </a:r>
              <a:endParaRPr lang="pt-PT" sz="1400" b="1" dirty="0" smtClean="0">
                <a:latin typeface="Arial Narrow" panose="020B0606020202030204" pitchFamily="34" charset="0"/>
                <a:ea typeface="DFKai-SB" panose="03000509000000000000" pitchFamily="65" charset="-120"/>
                <a:cs typeface="David" panose="020E0502060401010101" pitchFamily="34" charset="-79"/>
              </a:endParaRPr>
            </a:p>
          </p:txBody>
        </p:sp>
        <p:sp>
          <p:nvSpPr>
            <p:cNvPr id="32" name="CaixaDeTexto 31"/>
            <p:cNvSpPr txBox="1"/>
            <p:nvPr/>
          </p:nvSpPr>
          <p:spPr>
            <a:xfrm>
              <a:off x="209638" y="8173197"/>
              <a:ext cx="3326287" cy="60016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endParaRPr lang="pt-PT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ea typeface="DFKai-SB" panose="03000509000000000000" pitchFamily="65" charset="-120"/>
                <a:cs typeface="Aharoni" panose="02010803020104030203" pitchFamily="2" charset="-79"/>
              </a:endParaRPr>
            </a:p>
          </p:txBody>
        </p:sp>
      </p:grpSp>
      <p:pic>
        <p:nvPicPr>
          <p:cNvPr id="28" name="Imagem 27"/>
          <p:cNvPicPr>
            <a:picLocks noChangeAspect="1"/>
          </p:cNvPicPr>
          <p:nvPr/>
        </p:nvPicPr>
        <p:blipFill rotWithShape="1"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1437" b="50157"/>
          <a:stretch/>
        </p:blipFill>
        <p:spPr>
          <a:xfrm>
            <a:off x="5283200" y="9108386"/>
            <a:ext cx="1452678" cy="639672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0312" y="9088535"/>
            <a:ext cx="721188" cy="721188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1525" y="9111763"/>
            <a:ext cx="619451" cy="646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4140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1004</TotalTime>
  <Words>86</Words>
  <Application>Microsoft Office PowerPoint</Application>
  <PresentationFormat>A4 Paper (210x297 mm)</PresentationFormat>
  <Paragraphs>10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Tema do Office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Rute Rocha</dc:creator>
  <cp:lastModifiedBy>Daniel Gomes</cp:lastModifiedBy>
  <cp:revision>77</cp:revision>
  <dcterms:created xsi:type="dcterms:W3CDTF">2015-06-10T15:38:59Z</dcterms:created>
  <dcterms:modified xsi:type="dcterms:W3CDTF">2015-12-01T17:11:02Z</dcterms:modified>
</cp:coreProperties>
</file>