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280" r:id="rId2"/>
    <p:sldId id="265" r:id="rId3"/>
    <p:sldId id="267" r:id="rId4"/>
    <p:sldId id="268" r:id="rId5"/>
    <p:sldId id="269" r:id="rId6"/>
    <p:sldId id="270" r:id="rId7"/>
    <p:sldId id="271" r:id="rId8"/>
    <p:sldId id="275" r:id="rId9"/>
  </p:sldIdLst>
  <p:sldSz cx="6858000" cy="9906000" type="A4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43" userDrawn="1">
          <p15:clr>
            <a:srgbClr val="A4A3A4"/>
          </p15:clr>
        </p15:guide>
        <p15:guide id="2" pos="21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EAC921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49" d="100"/>
          <a:sy n="49" d="100"/>
        </p:scale>
        <p:origin x="2196" y="456"/>
      </p:cViewPr>
      <p:guideLst>
        <p:guide orient="horz" pos="3143"/>
        <p:guide pos="21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F654B2-8BA6-46E4-8E99-FD9CE9FBCAFE}" type="datetimeFigureOut">
              <a:rPr lang="pt-PT" smtClean="0"/>
              <a:pPr/>
              <a:t>19/11/2015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6B06BA-0DA2-4787-ABC1-9A36211FA087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0238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10DBF0-7241-4B2E-8F33-02EF469B23F6}" type="slidenum">
              <a:rPr lang="pt-PT" smtClean="0"/>
              <a:pPr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6696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19/11/2015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46277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19/11/2015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92962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19/11/2015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7136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19/11/2015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07649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19/11/2015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95357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19/11/2015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18072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19/11/2015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83293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19/11/2015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38045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19/11/2015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05459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19/11/2015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69097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19/11/2015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57844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D8901-1468-4DCB-88DE-24310FD7BF6E}" type="datetimeFigureOut">
              <a:rPr lang="pt-PT" smtClean="0"/>
              <a:pPr/>
              <a:t>19/11/2015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48F7F-FADD-432A-97D6-DC50B812EE5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0998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13.jpeg"/><Relationship Id="rId7" Type="http://schemas.openxmlformats.org/officeDocument/2006/relationships/image" Target="../media/image14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2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/>
          <p:cNvSpPr/>
          <p:nvPr/>
        </p:nvSpPr>
        <p:spPr>
          <a:xfrm>
            <a:off x="-277091" y="-5421"/>
            <a:ext cx="7185889" cy="10084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436" name="AutoShape 4" descr="http://www.clipartsfree.net/svg/sticky-note_Clipart_svg_File.svg"/>
          <p:cNvSpPr>
            <a:spLocks noChangeAspect="1" noChangeArrowheads="1"/>
          </p:cNvSpPr>
          <p:nvPr/>
        </p:nvSpPr>
        <p:spPr bwMode="auto">
          <a:xfrm>
            <a:off x="155575" y="-1828800"/>
            <a:ext cx="4762500" cy="3810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34" name="Retângulo 33"/>
          <p:cNvSpPr/>
          <p:nvPr/>
        </p:nvSpPr>
        <p:spPr>
          <a:xfrm>
            <a:off x="-3890351" y="958575"/>
            <a:ext cx="2658533" cy="15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/>
              <a:t>CARTAZ DE SENSIBILIZAÇÃO </a:t>
            </a:r>
            <a:endParaRPr lang="pt-PT" dirty="0"/>
          </a:p>
        </p:txBody>
      </p:sp>
      <p:grpSp>
        <p:nvGrpSpPr>
          <p:cNvPr id="38" name="Group 37"/>
          <p:cNvGrpSpPr/>
          <p:nvPr/>
        </p:nvGrpSpPr>
        <p:grpSpPr>
          <a:xfrm>
            <a:off x="56919" y="107800"/>
            <a:ext cx="6699147" cy="9755367"/>
            <a:chOff x="49794" y="-48950"/>
            <a:chExt cx="6699147" cy="9755367"/>
          </a:xfrm>
        </p:grpSpPr>
        <p:sp>
          <p:nvSpPr>
            <p:cNvPr id="35" name="Retângulo 6"/>
            <p:cNvSpPr/>
            <p:nvPr/>
          </p:nvSpPr>
          <p:spPr>
            <a:xfrm>
              <a:off x="121917" y="1667365"/>
              <a:ext cx="3252737" cy="1665263"/>
            </a:xfrm>
            <a:prstGeom prst="roundRect">
              <a:avLst/>
            </a:prstGeom>
            <a:solidFill>
              <a:srgbClr val="EAC9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1" name="Retângulo 6"/>
            <p:cNvSpPr/>
            <p:nvPr/>
          </p:nvSpPr>
          <p:spPr>
            <a:xfrm>
              <a:off x="3474645" y="1679799"/>
              <a:ext cx="3252737" cy="1649894"/>
            </a:xfrm>
            <a:prstGeom prst="roundRect">
              <a:avLst/>
            </a:prstGeom>
            <a:solidFill>
              <a:srgbClr val="EAC9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6" name="CaixaDeTexto 5"/>
            <p:cNvSpPr txBox="1"/>
            <p:nvPr/>
          </p:nvSpPr>
          <p:spPr>
            <a:xfrm>
              <a:off x="1320800" y="-48950"/>
              <a:ext cx="4216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3600" b="1" dirty="0" smtClean="0">
                  <a:latin typeface="Stencil" pitchFamily="82" charset="0"/>
                </a:rPr>
                <a:t>Sabia que</a:t>
              </a:r>
              <a:endParaRPr lang="pt-PT" sz="3600" b="1" dirty="0">
                <a:latin typeface="Stencil" pitchFamily="82" charset="0"/>
              </a:endParaRPr>
            </a:p>
          </p:txBody>
        </p:sp>
        <p:sp>
          <p:nvSpPr>
            <p:cNvPr id="7" name="Retângulo 6"/>
            <p:cNvSpPr/>
            <p:nvPr/>
          </p:nvSpPr>
          <p:spPr>
            <a:xfrm>
              <a:off x="109545" y="4337391"/>
              <a:ext cx="3265603" cy="1687237"/>
            </a:xfrm>
            <a:prstGeom prst="roundRect">
              <a:avLst/>
            </a:prstGeom>
            <a:solidFill>
              <a:srgbClr val="EAC9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" name="CaixaDeTexto 7"/>
            <p:cNvSpPr txBox="1"/>
            <p:nvPr/>
          </p:nvSpPr>
          <p:spPr>
            <a:xfrm>
              <a:off x="116561" y="2295473"/>
              <a:ext cx="3255818" cy="13438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pt-PT" sz="1400" b="1" dirty="0" smtClean="0">
                  <a:latin typeface="Arial Narrow" panose="020B0606020202030204" pitchFamily="34" charset="0"/>
                  <a:ea typeface="DFKai-SB" panose="03000509000000000000" pitchFamily="65" charset="-120"/>
                  <a:cs typeface="David" panose="020E0502060401010101" pitchFamily="34" charset="-79"/>
                </a:rPr>
                <a:t>As Beatas são o lixo mais encontrado nas praias  de todo o mundo</a:t>
              </a:r>
              <a:r>
                <a:rPr lang="pt-PT" sz="1400" b="1" dirty="0">
                  <a:latin typeface="Arial Narrow" panose="020B0606020202030204" pitchFamily="34" charset="0"/>
                  <a:ea typeface="DFKai-SB" panose="03000509000000000000" pitchFamily="65" charset="-120"/>
                  <a:cs typeface="David" panose="020E0502060401010101" pitchFamily="34" charset="-79"/>
                </a:rPr>
                <a:t>. </a:t>
              </a:r>
              <a:endParaRPr lang="pt-PT" sz="1400" b="1" dirty="0" smtClean="0">
                <a:latin typeface="Arial Narrow" panose="020B0606020202030204" pitchFamily="34" charset="0"/>
                <a:ea typeface="DFKai-SB" panose="03000509000000000000" pitchFamily="65" charset="-120"/>
                <a:cs typeface="David" panose="020E0502060401010101" pitchFamily="34" charset="-79"/>
              </a:endParaRPr>
            </a:p>
            <a:p>
              <a:pPr algn="ctr">
                <a:lnSpc>
                  <a:spcPct val="150000"/>
                </a:lnSpc>
              </a:pPr>
              <a:r>
                <a:rPr lang="pt-PT" sz="1400" b="1" dirty="0" smtClean="0">
                  <a:latin typeface="Arial Narrow" panose="020B0606020202030204" pitchFamily="34" charset="0"/>
                  <a:ea typeface="DFKai-SB" panose="03000509000000000000" pitchFamily="65" charset="-120"/>
                  <a:cs typeface="David" panose="020E0502060401010101" pitchFamily="34" charset="-79"/>
                </a:rPr>
                <a:t>A </a:t>
              </a:r>
              <a:r>
                <a:rPr lang="pt-PT" sz="1400" b="1" dirty="0">
                  <a:latin typeface="Arial Narrow" panose="020B0606020202030204" pitchFamily="34" charset="0"/>
                  <a:ea typeface="DFKai-SB" panose="03000509000000000000" pitchFamily="65" charset="-120"/>
                  <a:cs typeface="David" panose="020E0502060401010101" pitchFamily="34" charset="-79"/>
                </a:rPr>
                <a:t>Beata de hoje não é biodegradável!</a:t>
              </a:r>
            </a:p>
            <a:p>
              <a:pPr algn="ctr">
                <a:lnSpc>
                  <a:spcPct val="150000"/>
                </a:lnSpc>
              </a:pPr>
              <a:endParaRPr lang="pt-PT" sz="1400" b="1" dirty="0">
                <a:latin typeface="Arial Narrow" panose="020B0606020202030204" pitchFamily="34" charset="0"/>
                <a:ea typeface="DFKai-SB" panose="03000509000000000000" pitchFamily="65" charset="-120"/>
                <a:cs typeface="David" panose="020E0502060401010101" pitchFamily="34" charset="-79"/>
              </a:endParaRPr>
            </a:p>
          </p:txBody>
        </p:sp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2471" y="6113124"/>
              <a:ext cx="3076829" cy="2258981"/>
            </a:xfrm>
            <a:prstGeom prst="roundRect">
              <a:avLst>
                <a:gd name="adj" fmla="val 20173"/>
              </a:avLst>
            </a:prstGeom>
            <a:ln>
              <a:noFill/>
            </a:ln>
            <a:effectLst/>
          </p:spPr>
        </p:pic>
        <p:sp>
          <p:nvSpPr>
            <p:cNvPr id="30" name="CaixaDeTexto 29"/>
            <p:cNvSpPr txBox="1"/>
            <p:nvPr/>
          </p:nvSpPr>
          <p:spPr>
            <a:xfrm>
              <a:off x="3599036" y="2437509"/>
              <a:ext cx="2952827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pt-PT" sz="1400" b="1" dirty="0" smtClean="0">
                  <a:latin typeface="Arial Narrow" panose="020B0606020202030204" pitchFamily="34" charset="0"/>
                  <a:ea typeface="DFKai-SB" panose="03000509000000000000" pitchFamily="65" charset="-120"/>
                  <a:cs typeface="David" panose="020E0502060401010101" pitchFamily="34" charset="-79"/>
                </a:rPr>
                <a:t>Aves e peixes confundem Beatas com alimento e morrem.</a:t>
              </a:r>
            </a:p>
          </p:txBody>
        </p:sp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3436" y="492407"/>
              <a:ext cx="1992427" cy="1898842"/>
            </a:xfrm>
            <a:prstGeom prst="ellipse">
              <a:avLst/>
            </a:prstGeom>
            <a:ln>
              <a:noFill/>
            </a:ln>
            <a:effectLst/>
          </p:spPr>
        </p:pic>
        <p:sp>
          <p:nvSpPr>
            <p:cNvPr id="33" name="CaixaDeTexto 32"/>
            <p:cNvSpPr txBox="1"/>
            <p:nvPr/>
          </p:nvSpPr>
          <p:spPr>
            <a:xfrm>
              <a:off x="63807" y="5321399"/>
              <a:ext cx="3326287" cy="6974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pt-PT" sz="1400" b="1" dirty="0" smtClean="0">
                  <a:latin typeface="Arial Narrow" panose="020B0606020202030204" pitchFamily="34" charset="0"/>
                  <a:ea typeface="DFKai-SB" panose="03000509000000000000" pitchFamily="65" charset="-120"/>
                  <a:cs typeface="David" panose="020E0502060401010101" pitchFamily="34" charset="-79"/>
                </a:rPr>
                <a:t>As crianças não entendem porque não devem brincar ou meter na boca Beatas.</a:t>
              </a:r>
            </a:p>
          </p:txBody>
        </p:sp>
        <p:pic>
          <p:nvPicPr>
            <p:cNvPr id="12" name="Imagem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0285" y="3388121"/>
              <a:ext cx="1994013" cy="1991496"/>
            </a:xfrm>
            <a:prstGeom prst="ellipse">
              <a:avLst/>
            </a:prstGeom>
            <a:ln>
              <a:noFill/>
            </a:ln>
            <a:effectLst/>
          </p:spPr>
        </p:pic>
        <p:sp>
          <p:nvSpPr>
            <p:cNvPr id="37" name="Retângulo 6"/>
            <p:cNvSpPr/>
            <p:nvPr/>
          </p:nvSpPr>
          <p:spPr>
            <a:xfrm>
              <a:off x="3477375" y="4360196"/>
              <a:ext cx="3232553" cy="1651457"/>
            </a:xfrm>
            <a:prstGeom prst="roundRect">
              <a:avLst/>
            </a:prstGeom>
            <a:solidFill>
              <a:srgbClr val="EAC9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3" name="CaixaDeTexto 22"/>
            <p:cNvSpPr txBox="1"/>
            <p:nvPr/>
          </p:nvSpPr>
          <p:spPr>
            <a:xfrm>
              <a:off x="3512319" y="5300030"/>
              <a:ext cx="3178593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pt-PT" sz="1400" b="1" dirty="0" smtClean="0">
                  <a:latin typeface="Arial Narrow" panose="020B0606020202030204" pitchFamily="34" charset="0"/>
                  <a:ea typeface="DFKai-SB" panose="03000509000000000000" pitchFamily="65" charset="-120"/>
                  <a:cs typeface="David" panose="020E0502060401010101" pitchFamily="34" charset="-79"/>
                </a:rPr>
                <a:t>1 Beata </a:t>
              </a:r>
              <a:r>
                <a:rPr lang="pt-PT" sz="1400" b="1" dirty="0">
                  <a:latin typeface="Arial Narrow" panose="020B0606020202030204" pitchFamily="34" charset="0"/>
                  <a:ea typeface="DFKai-SB" panose="03000509000000000000" pitchFamily="65" charset="-120"/>
                  <a:cs typeface="David" panose="020E0502060401010101" pitchFamily="34" charset="-79"/>
                </a:rPr>
                <a:t>pode contaminar até 2L de </a:t>
              </a:r>
              <a:r>
                <a:rPr lang="pt-PT" sz="1400" b="1" dirty="0" smtClean="0">
                  <a:latin typeface="Arial Narrow" panose="020B0606020202030204" pitchFamily="34" charset="0"/>
                  <a:ea typeface="DFKai-SB" panose="03000509000000000000" pitchFamily="65" charset="-120"/>
                  <a:cs typeface="David" panose="020E0502060401010101" pitchFamily="34" charset="-79"/>
                </a:rPr>
                <a:t>água com cerca de 4700 substâncias tóxicas.</a:t>
              </a:r>
            </a:p>
          </p:txBody>
        </p:sp>
        <p:pic>
          <p:nvPicPr>
            <p:cNvPr id="1026" name="Picture 2" descr="http://blog.suteraharbour.com/wp-content/uploads/2013/08/cigarette_butts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69240" y="464779"/>
              <a:ext cx="2105893" cy="1954099"/>
            </a:xfrm>
            <a:prstGeom prst="ellipse">
              <a:avLst/>
            </a:prstGeom>
            <a:noFill/>
          </p:spPr>
        </p:pic>
        <p:pic>
          <p:nvPicPr>
            <p:cNvPr id="2" name="Imagem 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4816" y="3388121"/>
              <a:ext cx="2113522" cy="1965249"/>
            </a:xfrm>
            <a:prstGeom prst="ellipse">
              <a:avLst/>
            </a:prstGeom>
            <a:ln>
              <a:noFill/>
            </a:ln>
            <a:effectLst/>
          </p:spPr>
        </p:pic>
        <p:grpSp>
          <p:nvGrpSpPr>
            <p:cNvPr id="13" name="Grupo 13"/>
            <p:cNvGrpSpPr/>
            <p:nvPr/>
          </p:nvGrpSpPr>
          <p:grpSpPr>
            <a:xfrm>
              <a:off x="3551669" y="8430096"/>
              <a:ext cx="3074050" cy="599397"/>
              <a:chOff x="8695824" y="7726695"/>
              <a:chExt cx="3074050" cy="438440"/>
            </a:xfrm>
          </p:grpSpPr>
          <p:sp>
            <p:nvSpPr>
              <p:cNvPr id="36" name="Retângulo 6"/>
              <p:cNvSpPr/>
              <p:nvPr/>
            </p:nvSpPr>
            <p:spPr>
              <a:xfrm>
                <a:off x="8695824" y="7726695"/>
                <a:ext cx="3067890" cy="438440"/>
              </a:xfrm>
              <a:prstGeom prst="round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10" name="CaixaDeTexto 9"/>
              <p:cNvSpPr txBox="1"/>
              <p:nvPr/>
            </p:nvSpPr>
            <p:spPr>
              <a:xfrm>
                <a:off x="8695824" y="7767986"/>
                <a:ext cx="3074050" cy="382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1400" b="1" dirty="0" smtClean="0">
                    <a:latin typeface="Arial Narrow" panose="020B0606020202030204" pitchFamily="34" charset="0"/>
                  </a:rPr>
                  <a:t>Por um melhor ambiente, </a:t>
                </a:r>
              </a:p>
              <a:p>
                <a:pPr algn="ctr"/>
                <a:r>
                  <a:rPr lang="pt-PT" sz="1400" b="1" dirty="0" smtClean="0">
                    <a:latin typeface="Arial Narrow" panose="020B0606020202030204" pitchFamily="34" charset="0"/>
                  </a:rPr>
                  <a:t>Vamos divulgar esta Mensagem!</a:t>
                </a:r>
              </a:p>
            </p:txBody>
          </p:sp>
        </p:grpSp>
        <p:pic>
          <p:nvPicPr>
            <p:cNvPr id="18" name="Imagem 17"/>
            <p:cNvPicPr>
              <a:picLocks noChangeAspect="1"/>
            </p:cNvPicPr>
            <p:nvPr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007" t="-533" r="25331" b="-1321"/>
            <a:stretch/>
          </p:blipFill>
          <p:spPr>
            <a:xfrm rot="1539459">
              <a:off x="3013412" y="456792"/>
              <a:ext cx="831177" cy="1234892"/>
            </a:xfrm>
            <a:prstGeom prst="rect">
              <a:avLst/>
            </a:prstGeom>
          </p:spPr>
        </p:pic>
        <p:grpSp>
          <p:nvGrpSpPr>
            <p:cNvPr id="14" name="Grupo 12"/>
            <p:cNvGrpSpPr/>
            <p:nvPr/>
          </p:nvGrpSpPr>
          <p:grpSpPr>
            <a:xfrm>
              <a:off x="49794" y="6130973"/>
              <a:ext cx="3473862" cy="3076005"/>
              <a:chOff x="209638" y="6702267"/>
              <a:chExt cx="3326287" cy="3076005"/>
            </a:xfrm>
          </p:grpSpPr>
          <p:pic>
            <p:nvPicPr>
              <p:cNvPr id="3" name="Imagem 2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35" t="6945" r="943"/>
              <a:stretch/>
            </p:blipFill>
            <p:spPr>
              <a:xfrm>
                <a:off x="272535" y="6702267"/>
                <a:ext cx="3094234" cy="3076005"/>
              </a:xfrm>
              <a:prstGeom prst="roundRect">
                <a:avLst>
                  <a:gd name="adj" fmla="val 16667"/>
                </a:avLst>
              </a:prstGeom>
              <a:solidFill>
                <a:srgbClr val="EAC921"/>
              </a:solidFill>
              <a:ln>
                <a:noFill/>
              </a:ln>
              <a:effectLst/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contourClr>
                  <a:srgbClr val="969696"/>
                </a:contourClr>
              </a:sp3d>
            </p:spPr>
          </p:pic>
          <p:sp>
            <p:nvSpPr>
              <p:cNvPr id="26" name="Retângulo 6"/>
              <p:cNvSpPr/>
              <p:nvPr/>
            </p:nvSpPr>
            <p:spPr>
              <a:xfrm>
                <a:off x="311612" y="8341590"/>
                <a:ext cx="3030946" cy="958614"/>
              </a:xfrm>
              <a:prstGeom prst="roundRect">
                <a:avLst/>
              </a:prstGeom>
              <a:solidFill>
                <a:srgbClr val="EAC92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27" name="Retângulo 6"/>
              <p:cNvSpPr/>
              <p:nvPr/>
            </p:nvSpPr>
            <p:spPr>
              <a:xfrm>
                <a:off x="471899" y="9264842"/>
                <a:ext cx="2480451" cy="407510"/>
              </a:xfrm>
              <a:prstGeom prst="roundRect">
                <a:avLst/>
              </a:prstGeom>
              <a:solidFill>
                <a:srgbClr val="EAC92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" name="Corda 4"/>
              <p:cNvSpPr/>
              <p:nvPr/>
            </p:nvSpPr>
            <p:spPr>
              <a:xfrm rot="20571214">
                <a:off x="293108" y="9072809"/>
                <a:ext cx="851547" cy="599535"/>
              </a:xfrm>
              <a:prstGeom prst="chord">
                <a:avLst/>
              </a:prstGeom>
              <a:solidFill>
                <a:srgbClr val="EAC92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25" name="CaixaDeTexto 24"/>
              <p:cNvSpPr txBox="1"/>
              <p:nvPr/>
            </p:nvSpPr>
            <p:spPr>
              <a:xfrm>
                <a:off x="233196" y="8618559"/>
                <a:ext cx="3212094" cy="10618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pt-PT" sz="1400" b="1" dirty="0" smtClean="0">
                    <a:latin typeface="Arial Narrow" panose="020B0606020202030204" pitchFamily="34" charset="0"/>
                    <a:ea typeface="DFKai-SB" panose="03000509000000000000" pitchFamily="65" charset="-120"/>
                    <a:cs typeface="David" panose="020E0502060401010101" pitchFamily="34" charset="-79"/>
                  </a:rPr>
                  <a:t>7000 Beatas por minuto vão parar ao chão em Portugal. Estas </a:t>
                </a:r>
                <a:r>
                  <a:rPr lang="pt-PT" sz="1400" b="1" dirty="0">
                    <a:latin typeface="Arial Narrow" panose="020B0606020202030204" pitchFamily="34" charset="0"/>
                  </a:rPr>
                  <a:t>s</a:t>
                </a:r>
                <a:r>
                  <a:rPr lang="pt-PT" sz="1400" b="1" dirty="0" smtClean="0">
                    <a:latin typeface="Arial Narrow" panose="020B0606020202030204" pitchFamily="34" charset="0"/>
                  </a:rPr>
                  <a:t>ão </a:t>
                </a:r>
                <a:r>
                  <a:rPr lang="pt-PT" sz="1400" b="1" dirty="0">
                    <a:latin typeface="Arial Narrow" panose="020B0606020202030204" pitchFamily="34" charset="0"/>
                  </a:rPr>
                  <a:t>arrastadas pelas águas das chuvas e vão parar ao M</a:t>
                </a:r>
                <a:r>
                  <a:rPr lang="pt-PT" sz="1400" b="1" dirty="0" smtClean="0">
                    <a:latin typeface="Arial Narrow" panose="020B0606020202030204" pitchFamily="34" charset="0"/>
                  </a:rPr>
                  <a:t>ar.</a:t>
                </a:r>
                <a:endParaRPr lang="pt-PT" sz="1400" b="1" dirty="0" smtClean="0">
                  <a:latin typeface="Arial Narrow" panose="020B0606020202030204" pitchFamily="34" charset="0"/>
                  <a:ea typeface="DFKai-SB" panose="03000509000000000000" pitchFamily="65" charset="-120"/>
                  <a:cs typeface="David" panose="020E0502060401010101" pitchFamily="34" charset="-79"/>
                </a:endParaRPr>
              </a:p>
            </p:txBody>
          </p:sp>
          <p:sp>
            <p:nvSpPr>
              <p:cNvPr id="32" name="CaixaDeTexto 31"/>
              <p:cNvSpPr txBox="1"/>
              <p:nvPr/>
            </p:nvSpPr>
            <p:spPr>
              <a:xfrm>
                <a:off x="209638" y="8173197"/>
                <a:ext cx="3326287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pt-PT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haroni" panose="02010803020104030203" pitchFamily="2" charset="-79"/>
                    <a:ea typeface="DFKai-SB" panose="03000509000000000000" pitchFamily="65" charset="-120"/>
                    <a:cs typeface="Aharoni" panose="02010803020104030203" pitchFamily="2" charset="-79"/>
                  </a:rPr>
                  <a:t>BEATAS</a:t>
                </a:r>
              </a:p>
            </p:txBody>
          </p:sp>
        </p:grpSp>
        <p:pic>
          <p:nvPicPr>
            <p:cNvPr id="28" name="Imagem 27"/>
            <p:cNvPicPr>
              <a:picLocks noChangeAspect="1"/>
            </p:cNvPicPr>
            <p:nvPr/>
          </p:nvPicPr>
          <p:blipFill rotWithShape="1"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1437" b="50157"/>
            <a:stretch/>
          </p:blipFill>
          <p:spPr>
            <a:xfrm>
              <a:off x="5407009" y="9053847"/>
              <a:ext cx="1341932" cy="590906"/>
            </a:xfrm>
            <a:prstGeom prst="rect">
              <a:avLst/>
            </a:prstGeom>
          </p:spPr>
        </p:pic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8320" y="9040968"/>
              <a:ext cx="665449" cy="665449"/>
            </a:xfrm>
            <a:prstGeom prst="rect">
              <a:avLst/>
            </a:prstGeom>
          </p:spPr>
        </p:pic>
        <p:pic>
          <p:nvPicPr>
            <p:cNvPr id="15" name="Picture 2" descr="C:\Users\admin\Downloads\LogoAPLM.jp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4082972" y="9114123"/>
              <a:ext cx="1480130" cy="484973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119634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/>
          <p:cNvSpPr/>
          <p:nvPr/>
        </p:nvSpPr>
        <p:spPr>
          <a:xfrm>
            <a:off x="-87086" y="36513"/>
            <a:ext cx="6945086" cy="990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tângulo 3"/>
          <p:cNvSpPr/>
          <p:nvPr/>
        </p:nvSpPr>
        <p:spPr>
          <a:xfrm>
            <a:off x="471488" y="131787"/>
            <a:ext cx="5842000" cy="6316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CaixaDeTexto 5"/>
          <p:cNvSpPr txBox="1"/>
          <p:nvPr/>
        </p:nvSpPr>
        <p:spPr>
          <a:xfrm>
            <a:off x="812097" y="458800"/>
            <a:ext cx="5028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600" b="1" dirty="0" smtClean="0">
                <a:latin typeface="Stencil" pitchFamily="82" charset="0"/>
              </a:rPr>
              <a:t>Sabia que</a:t>
            </a:r>
            <a:endParaRPr lang="pt-PT" sz="3600" b="1" dirty="0">
              <a:latin typeface="Stencil" pitchFamily="82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740423" y="2667802"/>
            <a:ext cx="5202530" cy="2902592"/>
          </a:xfrm>
          <a:prstGeom prst="roundRect">
            <a:avLst/>
          </a:prstGeom>
          <a:solidFill>
            <a:srgbClr val="EAC9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CaixaDeTexto 7"/>
          <p:cNvSpPr txBox="1"/>
          <p:nvPr/>
        </p:nvSpPr>
        <p:spPr>
          <a:xfrm>
            <a:off x="728131" y="4108889"/>
            <a:ext cx="5230795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2000" b="1" dirty="0">
                <a:latin typeface="Arial Narrow" panose="020B0606020202030204" pitchFamily="34" charset="0"/>
                <a:ea typeface="DFKai-SB" panose="03000509000000000000" pitchFamily="65" charset="-120"/>
                <a:cs typeface="David" panose="020E0502060401010101" pitchFamily="34" charset="-79"/>
              </a:rPr>
              <a:t>As Beatas são o lixo mais encontrado nas praias  de todo o mundo. </a:t>
            </a:r>
          </a:p>
          <a:p>
            <a:pPr algn="ctr">
              <a:lnSpc>
                <a:spcPct val="150000"/>
              </a:lnSpc>
            </a:pPr>
            <a:r>
              <a:rPr lang="pt-PT" sz="2000" b="1" dirty="0">
                <a:latin typeface="Arial Narrow" panose="020B0606020202030204" pitchFamily="34" charset="0"/>
                <a:ea typeface="DFKai-SB" panose="03000509000000000000" pitchFamily="65" charset="-120"/>
                <a:cs typeface="David" panose="020E0502060401010101" pitchFamily="34" charset="-79"/>
              </a:rPr>
              <a:t>A Beata de hoje não é biodegradável!</a:t>
            </a:r>
          </a:p>
        </p:txBody>
      </p:sp>
      <p:pic>
        <p:nvPicPr>
          <p:cNvPr id="1026" name="Picture 2" descr="http://blog.suteraharbour.com/wp-content/uploads/2013/08/cigarette_but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240" y="1241103"/>
            <a:ext cx="3197015" cy="2966572"/>
          </a:xfrm>
          <a:prstGeom prst="ellipse">
            <a:avLst/>
          </a:prstGeom>
          <a:noFill/>
        </p:spPr>
      </p:pic>
      <p:sp>
        <p:nvSpPr>
          <p:cNvPr id="18436" name="AutoShape 4" descr="http://www.clipartsfree.net/svg/sticky-note_Clipart_svg_File.svg"/>
          <p:cNvSpPr>
            <a:spLocks noChangeAspect="1" noChangeArrowheads="1"/>
          </p:cNvSpPr>
          <p:nvPr/>
        </p:nvSpPr>
        <p:spPr bwMode="auto">
          <a:xfrm>
            <a:off x="155575" y="-1828800"/>
            <a:ext cx="4762500" cy="3810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7" t="-533" r="25331" b="-1321"/>
          <a:stretch/>
        </p:blipFill>
        <p:spPr>
          <a:xfrm rot="1539459">
            <a:off x="4985298" y="478488"/>
            <a:ext cx="603760" cy="897015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-3302000" y="1032933"/>
            <a:ext cx="2658533" cy="15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/>
              <a:t>IMAGENS PARA FOTO DE PERFIL FACEBOOK</a:t>
            </a:r>
            <a:endParaRPr lang="pt-PT" dirty="0"/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437" b="50157"/>
          <a:stretch/>
        </p:blipFill>
        <p:spPr>
          <a:xfrm>
            <a:off x="4090655" y="5539900"/>
            <a:ext cx="1691907" cy="745014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00" y="5591497"/>
            <a:ext cx="787879" cy="787879"/>
          </a:xfrm>
          <a:prstGeom prst="rect">
            <a:avLst/>
          </a:prstGeom>
        </p:spPr>
      </p:pic>
      <p:pic>
        <p:nvPicPr>
          <p:cNvPr id="17" name="Picture 2" descr="C:\Users\admin\Downloads\LogoAPLM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18671" y="5628917"/>
            <a:ext cx="1864112" cy="6107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13950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/>
          <p:cNvSpPr/>
          <p:nvPr/>
        </p:nvSpPr>
        <p:spPr>
          <a:xfrm>
            <a:off x="-87086" y="0"/>
            <a:ext cx="6945086" cy="990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tângulo 3"/>
          <p:cNvSpPr/>
          <p:nvPr/>
        </p:nvSpPr>
        <p:spPr>
          <a:xfrm>
            <a:off x="471488" y="238930"/>
            <a:ext cx="5842000" cy="6316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CaixaDeTexto 5"/>
          <p:cNvSpPr txBox="1"/>
          <p:nvPr/>
        </p:nvSpPr>
        <p:spPr>
          <a:xfrm>
            <a:off x="812097" y="617459"/>
            <a:ext cx="5028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600" b="1" dirty="0" smtClean="0">
                <a:latin typeface="Stencil" pitchFamily="82" charset="0"/>
              </a:rPr>
              <a:t>Sabia que</a:t>
            </a:r>
            <a:endParaRPr lang="pt-PT" sz="3600" b="1" dirty="0">
              <a:latin typeface="Stencil" pitchFamily="82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740423" y="2800703"/>
            <a:ext cx="5202530" cy="2902592"/>
          </a:xfrm>
          <a:prstGeom prst="roundRect">
            <a:avLst/>
          </a:prstGeom>
          <a:solidFill>
            <a:srgbClr val="EAC9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CaixaDeTexto 7"/>
          <p:cNvSpPr txBox="1"/>
          <p:nvPr/>
        </p:nvSpPr>
        <p:spPr>
          <a:xfrm>
            <a:off x="1132301" y="4503824"/>
            <a:ext cx="4587326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2000" b="1" dirty="0">
                <a:latin typeface="Arial Narrow" panose="020B0606020202030204" pitchFamily="34" charset="0"/>
                <a:ea typeface="DFKai-SB" panose="03000509000000000000" pitchFamily="65" charset="-120"/>
                <a:cs typeface="David" panose="020E0502060401010101" pitchFamily="34" charset="-79"/>
              </a:rPr>
              <a:t>Aves e peixes confundem Beatas </a:t>
            </a:r>
            <a:r>
              <a:rPr lang="pt-PT" sz="2000" b="1" dirty="0" smtClean="0">
                <a:latin typeface="Arial Narrow" panose="020B0606020202030204" pitchFamily="34" charset="0"/>
                <a:ea typeface="DFKai-SB" panose="03000509000000000000" pitchFamily="65" charset="-120"/>
                <a:cs typeface="David" panose="020E0502060401010101" pitchFamily="34" charset="-79"/>
              </a:rPr>
              <a:t>com alimento e morrem.</a:t>
            </a:r>
            <a:endParaRPr lang="pt-PT" sz="2000" b="1" dirty="0">
              <a:latin typeface="Arial Narrow" panose="020B0606020202030204" pitchFamily="34" charset="0"/>
              <a:ea typeface="DFKai-SB" panose="03000509000000000000" pitchFamily="65" charset="-120"/>
              <a:cs typeface="David" panose="020E0502060401010101" pitchFamily="34" charset="-79"/>
            </a:endParaRPr>
          </a:p>
        </p:txBody>
      </p:sp>
      <p:sp>
        <p:nvSpPr>
          <p:cNvPr id="18436" name="AutoShape 4" descr="http://www.clipartsfree.net/svg/sticky-note_Clipart_svg_File.svg"/>
          <p:cNvSpPr>
            <a:spLocks noChangeAspect="1" noChangeArrowheads="1"/>
          </p:cNvSpPr>
          <p:nvPr/>
        </p:nvSpPr>
        <p:spPr bwMode="auto">
          <a:xfrm>
            <a:off x="155575" y="-1828800"/>
            <a:ext cx="4762500" cy="3810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7" t="-533" r="25331" b="-1321"/>
          <a:stretch/>
        </p:blipFill>
        <p:spPr>
          <a:xfrm rot="1539459">
            <a:off x="4985298" y="637147"/>
            <a:ext cx="603760" cy="897015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410" y="1363930"/>
            <a:ext cx="3210094" cy="2961276"/>
          </a:xfrm>
          <a:prstGeom prst="ellipse">
            <a:avLst/>
          </a:prstGeom>
          <a:ln>
            <a:noFill/>
          </a:ln>
          <a:effectLst/>
        </p:spPr>
      </p:pic>
      <p:sp>
        <p:nvSpPr>
          <p:cNvPr id="14" name="Retângulo 13"/>
          <p:cNvSpPr/>
          <p:nvPr/>
        </p:nvSpPr>
        <p:spPr>
          <a:xfrm>
            <a:off x="-3302000" y="1032933"/>
            <a:ext cx="2658533" cy="15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/>
              <a:t>IMAGENS PARA FOTO DE PERFIL FACEBOOK</a:t>
            </a:r>
            <a:endParaRPr lang="pt-PT" dirty="0"/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437" b="50157"/>
          <a:stretch/>
        </p:blipFill>
        <p:spPr>
          <a:xfrm>
            <a:off x="4090655" y="5714995"/>
            <a:ext cx="1691907" cy="745014"/>
          </a:xfrm>
          <a:prstGeom prst="rect">
            <a:avLst/>
          </a:prstGeom>
        </p:spPr>
      </p:pic>
      <p:pic>
        <p:nvPicPr>
          <p:cNvPr id="23" name="Imagem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00" y="5727682"/>
            <a:ext cx="787879" cy="787879"/>
          </a:xfrm>
          <a:prstGeom prst="rect">
            <a:avLst/>
          </a:prstGeom>
        </p:spPr>
      </p:pic>
      <p:pic>
        <p:nvPicPr>
          <p:cNvPr id="24" name="Picture 2" descr="C:\Users\admin\Downloads\LogoAPLM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18671" y="5804012"/>
            <a:ext cx="1864112" cy="6107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2694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/>
          <p:cNvSpPr/>
          <p:nvPr/>
        </p:nvSpPr>
        <p:spPr>
          <a:xfrm>
            <a:off x="-87086" y="0"/>
            <a:ext cx="6945086" cy="990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tângulo 3"/>
          <p:cNvSpPr/>
          <p:nvPr/>
        </p:nvSpPr>
        <p:spPr>
          <a:xfrm>
            <a:off x="471488" y="131787"/>
            <a:ext cx="5842000" cy="6316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CaixaDeTexto 5"/>
          <p:cNvSpPr txBox="1"/>
          <p:nvPr/>
        </p:nvSpPr>
        <p:spPr>
          <a:xfrm>
            <a:off x="812097" y="484558"/>
            <a:ext cx="5028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600" b="1" dirty="0" smtClean="0">
                <a:latin typeface="Stencil" pitchFamily="82" charset="0"/>
              </a:rPr>
              <a:t>Sabia que</a:t>
            </a:r>
            <a:endParaRPr lang="pt-PT" sz="3600" b="1" dirty="0">
              <a:latin typeface="Stencil" pitchFamily="82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740423" y="2680681"/>
            <a:ext cx="5202530" cy="2902592"/>
          </a:xfrm>
          <a:prstGeom prst="roundRect">
            <a:avLst/>
          </a:prstGeom>
          <a:solidFill>
            <a:srgbClr val="EAC9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CaixaDeTexto 7"/>
          <p:cNvSpPr txBox="1"/>
          <p:nvPr/>
        </p:nvSpPr>
        <p:spPr>
          <a:xfrm>
            <a:off x="757356" y="4363599"/>
            <a:ext cx="5185597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2000" b="1" dirty="0">
                <a:latin typeface="Arial Narrow" panose="020B0606020202030204" pitchFamily="34" charset="0"/>
                <a:ea typeface="DFKai-SB" panose="03000509000000000000" pitchFamily="65" charset="-120"/>
                <a:cs typeface="David" panose="020E0502060401010101" pitchFamily="34" charset="-79"/>
              </a:rPr>
              <a:t>As crianças não entendem porque não devem brincar ou meter na boca Beatas.</a:t>
            </a:r>
          </a:p>
        </p:txBody>
      </p:sp>
      <p:sp>
        <p:nvSpPr>
          <p:cNvPr id="18436" name="AutoShape 4" descr="http://www.clipartsfree.net/svg/sticky-note_Clipart_svg_File.svg"/>
          <p:cNvSpPr>
            <a:spLocks noChangeAspect="1" noChangeArrowheads="1"/>
          </p:cNvSpPr>
          <p:nvPr/>
        </p:nvSpPr>
        <p:spPr bwMode="auto">
          <a:xfrm>
            <a:off x="155575" y="-1828800"/>
            <a:ext cx="4762500" cy="3810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7" t="-533" r="25331" b="-1321"/>
          <a:stretch/>
        </p:blipFill>
        <p:spPr>
          <a:xfrm rot="1539459">
            <a:off x="4985298" y="504246"/>
            <a:ext cx="603760" cy="897015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834" y="1260803"/>
            <a:ext cx="3209307" cy="3011398"/>
          </a:xfrm>
          <a:prstGeom prst="ellipse">
            <a:avLst/>
          </a:prstGeom>
          <a:ln>
            <a:noFill/>
          </a:ln>
          <a:effectLst/>
        </p:spPr>
      </p:pic>
      <p:sp>
        <p:nvSpPr>
          <p:cNvPr id="14" name="Retângulo 13"/>
          <p:cNvSpPr/>
          <p:nvPr/>
        </p:nvSpPr>
        <p:spPr>
          <a:xfrm>
            <a:off x="-3302000" y="1032933"/>
            <a:ext cx="2658533" cy="15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/>
              <a:t>IMAGENS PARA FOTO DE PERFIL FACEBOOK</a:t>
            </a:r>
            <a:endParaRPr lang="pt-PT" dirty="0"/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437" b="50157"/>
          <a:stretch/>
        </p:blipFill>
        <p:spPr>
          <a:xfrm>
            <a:off x="4090655" y="5539900"/>
            <a:ext cx="1691907" cy="745014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00" y="5552587"/>
            <a:ext cx="787879" cy="787879"/>
          </a:xfrm>
          <a:prstGeom prst="rect">
            <a:avLst/>
          </a:prstGeom>
        </p:spPr>
      </p:pic>
      <p:pic>
        <p:nvPicPr>
          <p:cNvPr id="21" name="Picture 2" descr="C:\Users\admin\Downloads\LogoAPLM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18671" y="5628917"/>
            <a:ext cx="1864112" cy="6107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0558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/>
          <p:cNvSpPr/>
          <p:nvPr/>
        </p:nvSpPr>
        <p:spPr>
          <a:xfrm>
            <a:off x="-87086" y="0"/>
            <a:ext cx="6945086" cy="990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tângulo 3"/>
          <p:cNvSpPr/>
          <p:nvPr/>
        </p:nvSpPr>
        <p:spPr>
          <a:xfrm>
            <a:off x="471488" y="131787"/>
            <a:ext cx="5842000" cy="6316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CaixaDeTexto 5"/>
          <p:cNvSpPr txBox="1"/>
          <p:nvPr/>
        </p:nvSpPr>
        <p:spPr>
          <a:xfrm>
            <a:off x="812097" y="523195"/>
            <a:ext cx="5028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600" b="1" dirty="0" smtClean="0">
                <a:latin typeface="Stencil" pitchFamily="82" charset="0"/>
              </a:rPr>
              <a:t>Sabia que</a:t>
            </a:r>
            <a:endParaRPr lang="pt-PT" sz="3600" b="1" dirty="0">
              <a:latin typeface="Stencil" pitchFamily="82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740423" y="2693560"/>
            <a:ext cx="5202530" cy="2902592"/>
          </a:xfrm>
          <a:prstGeom prst="roundRect">
            <a:avLst/>
          </a:prstGeom>
          <a:solidFill>
            <a:srgbClr val="EAC9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CaixaDeTexto 7"/>
          <p:cNvSpPr txBox="1"/>
          <p:nvPr/>
        </p:nvSpPr>
        <p:spPr>
          <a:xfrm>
            <a:off x="728131" y="4396304"/>
            <a:ext cx="5230795" cy="9569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2000" b="1" dirty="0">
                <a:latin typeface="Arial Narrow" panose="020B0606020202030204" pitchFamily="34" charset="0"/>
                <a:ea typeface="DFKai-SB" panose="03000509000000000000" pitchFamily="65" charset="-120"/>
                <a:cs typeface="David" panose="020E0502060401010101" pitchFamily="34" charset="-79"/>
              </a:rPr>
              <a:t>1 Beata contém cerca de 4700 substâncias tóxicas e pode contaminar até 2L de água.</a:t>
            </a:r>
          </a:p>
        </p:txBody>
      </p:sp>
      <p:sp>
        <p:nvSpPr>
          <p:cNvPr id="18436" name="AutoShape 4" descr="http://www.clipartsfree.net/svg/sticky-note_Clipart_svg_File.svg"/>
          <p:cNvSpPr>
            <a:spLocks noChangeAspect="1" noChangeArrowheads="1"/>
          </p:cNvSpPr>
          <p:nvPr/>
        </p:nvSpPr>
        <p:spPr bwMode="auto">
          <a:xfrm>
            <a:off x="155575" y="-1828800"/>
            <a:ext cx="4762500" cy="3810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7" t="-533" r="25331" b="-1321"/>
          <a:stretch/>
        </p:blipFill>
        <p:spPr>
          <a:xfrm rot="1539459">
            <a:off x="4985298" y="530004"/>
            <a:ext cx="603760" cy="897015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834" y="1314192"/>
            <a:ext cx="3209307" cy="2984160"/>
          </a:xfrm>
          <a:prstGeom prst="ellipse">
            <a:avLst/>
          </a:prstGeom>
          <a:ln>
            <a:noFill/>
          </a:ln>
          <a:effectLst/>
        </p:spPr>
      </p:pic>
      <p:sp>
        <p:nvSpPr>
          <p:cNvPr id="14" name="Retângulo 13"/>
          <p:cNvSpPr/>
          <p:nvPr/>
        </p:nvSpPr>
        <p:spPr>
          <a:xfrm>
            <a:off x="-3302000" y="1032933"/>
            <a:ext cx="2658533" cy="15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/>
              <a:t>IMAGENS PARA FOTO DE PERFIL FACEBOOK</a:t>
            </a:r>
            <a:endParaRPr lang="pt-PT" dirty="0"/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437" b="50157"/>
          <a:stretch/>
        </p:blipFill>
        <p:spPr>
          <a:xfrm>
            <a:off x="4090655" y="5539900"/>
            <a:ext cx="1691907" cy="745014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00" y="5552587"/>
            <a:ext cx="787879" cy="787879"/>
          </a:xfrm>
          <a:prstGeom prst="rect">
            <a:avLst/>
          </a:prstGeom>
        </p:spPr>
      </p:pic>
      <p:pic>
        <p:nvPicPr>
          <p:cNvPr id="21" name="Picture 2" descr="C:\Users\admin\Downloads\LogoAPLM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18671" y="5628917"/>
            <a:ext cx="1864112" cy="6107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3587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/>
          <p:cNvSpPr/>
          <p:nvPr/>
        </p:nvSpPr>
        <p:spPr>
          <a:xfrm>
            <a:off x="-87086" y="0"/>
            <a:ext cx="6945086" cy="990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tângulo 3"/>
          <p:cNvSpPr/>
          <p:nvPr/>
        </p:nvSpPr>
        <p:spPr>
          <a:xfrm>
            <a:off x="281354" y="131787"/>
            <a:ext cx="6318738" cy="65525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13" name="Grupo 12"/>
          <p:cNvGrpSpPr/>
          <p:nvPr/>
        </p:nvGrpSpPr>
        <p:grpSpPr>
          <a:xfrm>
            <a:off x="854159" y="1242003"/>
            <a:ext cx="4986236" cy="4649265"/>
            <a:chOff x="1679415" y="1887385"/>
            <a:chExt cx="4774412" cy="4649265"/>
          </a:xfrm>
        </p:grpSpPr>
        <p:pic>
          <p:nvPicPr>
            <p:cNvPr id="14" name="Imagem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5" t="6945" r="943"/>
            <a:stretch/>
          </p:blipFill>
          <p:spPr>
            <a:xfrm>
              <a:off x="1679415" y="1887385"/>
              <a:ext cx="4774412" cy="4649265"/>
            </a:xfrm>
            <a:prstGeom prst="roundRect">
              <a:avLst>
                <a:gd name="adj" fmla="val 16667"/>
              </a:avLst>
            </a:prstGeom>
            <a:solidFill>
              <a:srgbClr val="EAC921"/>
            </a:solidFill>
            <a:ln>
              <a:noFill/>
            </a:ln>
            <a:effectLst/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contourClr>
                <a:srgbClr val="969696"/>
              </a:contourClr>
            </a:sp3d>
          </p:spPr>
        </p:pic>
        <p:sp>
          <p:nvSpPr>
            <p:cNvPr id="17" name="Corda 16"/>
            <p:cNvSpPr/>
            <p:nvPr/>
          </p:nvSpPr>
          <p:spPr>
            <a:xfrm rot="20571214">
              <a:off x="1815412" y="5735239"/>
              <a:ext cx="968936" cy="685735"/>
            </a:xfrm>
            <a:prstGeom prst="chord">
              <a:avLst/>
            </a:prstGeom>
            <a:solidFill>
              <a:srgbClr val="EAC9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1" name="CaixaDeTexto 20"/>
            <p:cNvSpPr txBox="1"/>
            <p:nvPr/>
          </p:nvSpPr>
          <p:spPr>
            <a:xfrm>
              <a:off x="2407046" y="4074516"/>
              <a:ext cx="3326287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pt-PT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haroni" panose="02010803020104030203" pitchFamily="2" charset="-79"/>
                  <a:ea typeface="DFKai-SB" panose="03000509000000000000" pitchFamily="65" charset="-120"/>
                  <a:cs typeface="Aharoni" panose="02010803020104030203" pitchFamily="2" charset="-79"/>
                </a:rPr>
                <a:t>BEATAS</a:t>
              </a:r>
            </a:p>
          </p:txBody>
        </p:sp>
      </p:grpSp>
      <p:sp>
        <p:nvSpPr>
          <p:cNvPr id="6" name="CaixaDeTexto 5"/>
          <p:cNvSpPr txBox="1"/>
          <p:nvPr/>
        </p:nvSpPr>
        <p:spPr>
          <a:xfrm>
            <a:off x="812097" y="444276"/>
            <a:ext cx="5028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600" b="1" dirty="0" smtClean="0">
                <a:latin typeface="Stencil" pitchFamily="82" charset="0"/>
              </a:rPr>
              <a:t>Sabia que</a:t>
            </a:r>
            <a:endParaRPr lang="pt-PT" sz="3600" b="1" dirty="0">
              <a:latin typeface="Stencil" pitchFamily="82" charset="0"/>
            </a:endParaRPr>
          </a:p>
        </p:txBody>
      </p:sp>
      <p:sp>
        <p:nvSpPr>
          <p:cNvPr id="18436" name="AutoShape 4" descr="http://www.clipartsfree.net/svg/sticky-note_Clipart_svg_File.svg"/>
          <p:cNvSpPr>
            <a:spLocks noChangeAspect="1" noChangeArrowheads="1"/>
          </p:cNvSpPr>
          <p:nvPr/>
        </p:nvSpPr>
        <p:spPr bwMode="auto">
          <a:xfrm>
            <a:off x="155575" y="-1828800"/>
            <a:ext cx="4762500" cy="3810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7" t="-533" r="25331" b="-1321"/>
          <a:stretch/>
        </p:blipFill>
        <p:spPr>
          <a:xfrm rot="1539459">
            <a:off x="4786053" y="316491"/>
            <a:ext cx="603760" cy="897015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854157" y="3580327"/>
            <a:ext cx="4949689" cy="1830993"/>
          </a:xfrm>
          <a:prstGeom prst="roundRect">
            <a:avLst/>
          </a:prstGeom>
          <a:solidFill>
            <a:srgbClr val="EAC9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tângulo 15"/>
          <p:cNvSpPr/>
          <p:nvPr/>
        </p:nvSpPr>
        <p:spPr>
          <a:xfrm>
            <a:off x="-3302000" y="1032933"/>
            <a:ext cx="2658533" cy="15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/>
              <a:t>IMAGENS PARA FOTO DE PERFIL FACEBOOK</a:t>
            </a:r>
            <a:endParaRPr lang="pt-PT" dirty="0"/>
          </a:p>
        </p:txBody>
      </p:sp>
      <p:sp>
        <p:nvSpPr>
          <p:cNvPr id="22" name="Retângulo 6"/>
          <p:cNvSpPr/>
          <p:nvPr/>
        </p:nvSpPr>
        <p:spPr>
          <a:xfrm>
            <a:off x="1975940" y="5127589"/>
            <a:ext cx="3467493" cy="533448"/>
          </a:xfrm>
          <a:prstGeom prst="roundRect">
            <a:avLst/>
          </a:prstGeom>
          <a:solidFill>
            <a:srgbClr val="EAC9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CaixaDeTexto 7"/>
          <p:cNvSpPr txBox="1"/>
          <p:nvPr/>
        </p:nvSpPr>
        <p:spPr>
          <a:xfrm>
            <a:off x="859781" y="4301544"/>
            <a:ext cx="4855657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2000" b="1" dirty="0">
                <a:latin typeface="Arial Narrow" panose="020B0606020202030204" pitchFamily="34" charset="0"/>
                <a:ea typeface="DFKai-SB" panose="03000509000000000000" pitchFamily="65" charset="-120"/>
                <a:cs typeface="David" panose="020E0502060401010101" pitchFamily="34" charset="-79"/>
              </a:rPr>
              <a:t>7000 Beatas por minuto vão </a:t>
            </a:r>
            <a:r>
              <a:rPr lang="pt-PT" sz="2000" b="1" dirty="0" smtClean="0">
                <a:latin typeface="Arial Narrow" panose="020B0606020202030204" pitchFamily="34" charset="0"/>
                <a:ea typeface="DFKai-SB" panose="03000509000000000000" pitchFamily="65" charset="-120"/>
                <a:cs typeface="David" panose="020E0502060401010101" pitchFamily="34" charset="-79"/>
              </a:rPr>
              <a:t>parar </a:t>
            </a:r>
            <a:r>
              <a:rPr lang="pt-PT" sz="2000" b="1" dirty="0">
                <a:latin typeface="Arial Narrow" panose="020B0606020202030204" pitchFamily="34" charset="0"/>
                <a:ea typeface="DFKai-SB" panose="03000509000000000000" pitchFamily="65" charset="-120"/>
                <a:cs typeface="David" panose="020E0502060401010101" pitchFamily="34" charset="-79"/>
              </a:rPr>
              <a:t>ao chão em Portugal. Estas </a:t>
            </a:r>
            <a:r>
              <a:rPr lang="pt-PT" sz="2000" b="1" dirty="0">
                <a:latin typeface="Arial Narrow" panose="020B0606020202030204" pitchFamily="34" charset="0"/>
              </a:rPr>
              <a:t>são arrastadas pelas águas das chuvas e vão parar ao Mar.</a:t>
            </a:r>
            <a:endParaRPr lang="pt-PT" sz="2000" b="1" dirty="0">
              <a:latin typeface="Arial Narrow" panose="020B0606020202030204" pitchFamily="34" charset="0"/>
              <a:ea typeface="DFKai-SB" panose="03000509000000000000" pitchFamily="65" charset="-120"/>
              <a:cs typeface="David" panose="020E0502060401010101" pitchFamily="34" charset="-79"/>
            </a:endParaRPr>
          </a:p>
        </p:txBody>
      </p:sp>
      <p:sp>
        <p:nvSpPr>
          <p:cNvPr id="20" name="CaixaDeTexto 31"/>
          <p:cNvSpPr txBox="1"/>
          <p:nvPr/>
        </p:nvSpPr>
        <p:spPr>
          <a:xfrm>
            <a:off x="1633896" y="3602481"/>
            <a:ext cx="3473862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DFKai-SB" panose="03000509000000000000" pitchFamily="65" charset="-120"/>
                <a:cs typeface="Aharoni" panose="02010803020104030203" pitchFamily="2" charset="-79"/>
              </a:rPr>
              <a:t>BEATAS</a:t>
            </a:r>
          </a:p>
        </p:txBody>
      </p:sp>
      <p:pic>
        <p:nvPicPr>
          <p:cNvPr id="25" name="Imagem 24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437" b="50157"/>
          <a:stretch/>
        </p:blipFill>
        <p:spPr>
          <a:xfrm>
            <a:off x="4090655" y="5909552"/>
            <a:ext cx="1691907" cy="745014"/>
          </a:xfrm>
          <a:prstGeom prst="rect">
            <a:avLst/>
          </a:prstGeom>
        </p:spPr>
      </p:pic>
      <p:pic>
        <p:nvPicPr>
          <p:cNvPr id="26" name="Imagem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00" y="5922239"/>
            <a:ext cx="787879" cy="787879"/>
          </a:xfrm>
          <a:prstGeom prst="rect">
            <a:avLst/>
          </a:prstGeom>
        </p:spPr>
      </p:pic>
      <p:pic>
        <p:nvPicPr>
          <p:cNvPr id="27" name="Picture 2" descr="C:\Users\admin\Downloads\LogoAPLM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18671" y="5998569"/>
            <a:ext cx="1864112" cy="6107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62112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/>
          <p:cNvSpPr/>
          <p:nvPr/>
        </p:nvSpPr>
        <p:spPr>
          <a:xfrm>
            <a:off x="-87086" y="0"/>
            <a:ext cx="6945086" cy="990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tângulo 3"/>
          <p:cNvSpPr/>
          <p:nvPr/>
        </p:nvSpPr>
        <p:spPr>
          <a:xfrm>
            <a:off x="471488" y="131787"/>
            <a:ext cx="5842000" cy="60582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436" name="AutoShape 4" descr="http://www.clipartsfree.net/svg/sticky-note_Clipart_svg_File.svg"/>
          <p:cNvSpPr>
            <a:spLocks noChangeAspect="1" noChangeArrowheads="1"/>
          </p:cNvSpPr>
          <p:nvPr/>
        </p:nvSpPr>
        <p:spPr bwMode="auto">
          <a:xfrm>
            <a:off x="155575" y="-1828800"/>
            <a:ext cx="4762500" cy="3810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93" y="306216"/>
            <a:ext cx="5352528" cy="4142734"/>
          </a:xfrm>
          <a:prstGeom prst="roundRect">
            <a:avLst>
              <a:gd name="adj" fmla="val 20173"/>
            </a:avLst>
          </a:prstGeom>
          <a:ln>
            <a:noFill/>
          </a:ln>
          <a:effectLst/>
        </p:spPr>
      </p:pic>
      <p:grpSp>
        <p:nvGrpSpPr>
          <p:cNvPr id="14" name="Grupo 13"/>
          <p:cNvGrpSpPr/>
          <p:nvPr/>
        </p:nvGrpSpPr>
        <p:grpSpPr>
          <a:xfrm>
            <a:off x="746378" y="4580755"/>
            <a:ext cx="5336977" cy="802633"/>
            <a:chOff x="8695824" y="7726695"/>
            <a:chExt cx="3067890" cy="438440"/>
          </a:xfrm>
        </p:grpSpPr>
        <p:sp>
          <p:nvSpPr>
            <p:cNvPr id="15" name="Retângulo 6"/>
            <p:cNvSpPr/>
            <p:nvPr/>
          </p:nvSpPr>
          <p:spPr>
            <a:xfrm>
              <a:off x="8695824" y="7726695"/>
              <a:ext cx="3067890" cy="43844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CaixaDeTexto 15"/>
            <p:cNvSpPr txBox="1"/>
            <p:nvPr/>
          </p:nvSpPr>
          <p:spPr>
            <a:xfrm>
              <a:off x="8769286" y="7766243"/>
              <a:ext cx="2951589" cy="3866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2000" b="1" dirty="0" smtClean="0">
                  <a:latin typeface="Arial Narrow" panose="020B0606020202030204" pitchFamily="34" charset="0"/>
                </a:rPr>
                <a:t>Por um Melhor Ambiente,</a:t>
              </a:r>
            </a:p>
            <a:p>
              <a:pPr algn="ctr"/>
              <a:r>
                <a:rPr lang="pt-PT" sz="2000" b="1" dirty="0" smtClean="0">
                  <a:latin typeface="Arial Narrow" panose="020B0606020202030204" pitchFamily="34" charset="0"/>
                </a:rPr>
                <a:t>Vamos divulgar esta Mensagem!</a:t>
              </a:r>
            </a:p>
          </p:txBody>
        </p:sp>
      </p:grpSp>
      <p:sp>
        <p:nvSpPr>
          <p:cNvPr id="17" name="Retângulo 16"/>
          <p:cNvSpPr/>
          <p:nvPr/>
        </p:nvSpPr>
        <p:spPr>
          <a:xfrm>
            <a:off x="-3302000" y="1032933"/>
            <a:ext cx="2658533" cy="15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/>
              <a:t>IMAGENS PARA FOTO DE PERFIL FACEBOOK</a:t>
            </a:r>
            <a:endParaRPr lang="pt-PT" dirty="0"/>
          </a:p>
        </p:txBody>
      </p:sp>
      <p:pic>
        <p:nvPicPr>
          <p:cNvPr id="21" name="Imagem 20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437" b="50157"/>
          <a:stretch/>
        </p:blipFill>
        <p:spPr>
          <a:xfrm>
            <a:off x="4090655" y="5403715"/>
            <a:ext cx="1691907" cy="745014"/>
          </a:xfrm>
          <a:prstGeom prst="rect">
            <a:avLst/>
          </a:prstGeom>
        </p:spPr>
      </p:pic>
      <p:pic>
        <p:nvPicPr>
          <p:cNvPr id="22" name="Imagem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00" y="5416402"/>
            <a:ext cx="787879" cy="787879"/>
          </a:xfrm>
          <a:prstGeom prst="rect">
            <a:avLst/>
          </a:prstGeom>
        </p:spPr>
      </p:pic>
      <p:pic>
        <p:nvPicPr>
          <p:cNvPr id="23" name="Picture 2" descr="C:\Users\admin\Downloads\LogoAPL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18671" y="5492732"/>
            <a:ext cx="1864112" cy="6107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19338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/>
          <p:cNvSpPr/>
          <p:nvPr/>
        </p:nvSpPr>
        <p:spPr>
          <a:xfrm>
            <a:off x="-51532" y="0"/>
            <a:ext cx="6945086" cy="990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Retângulo 6"/>
          <p:cNvSpPr/>
          <p:nvPr/>
        </p:nvSpPr>
        <p:spPr>
          <a:xfrm>
            <a:off x="-80716" y="3063789"/>
            <a:ext cx="6980639" cy="261494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33" name="CaixaDeTexto 16"/>
          <p:cNvSpPr txBox="1"/>
          <p:nvPr/>
        </p:nvSpPr>
        <p:spPr>
          <a:xfrm>
            <a:off x="69333" y="3103533"/>
            <a:ext cx="6443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9900"/>
                </a:solidFill>
                <a:latin typeface="Agency FB" pitchFamily="34" charset="0"/>
              </a:rPr>
              <a:t>JUNTOS POR UM MAR SEM BEATAS</a:t>
            </a:r>
          </a:p>
        </p:txBody>
      </p:sp>
      <p:sp>
        <p:nvSpPr>
          <p:cNvPr id="18436" name="AutoShape 4" descr="http://www.clipartsfree.net/svg/sticky-note_Clipart_svg_File.svg"/>
          <p:cNvSpPr>
            <a:spLocks noChangeAspect="1" noChangeArrowheads="1"/>
          </p:cNvSpPr>
          <p:nvPr/>
        </p:nvSpPr>
        <p:spPr bwMode="auto">
          <a:xfrm>
            <a:off x="155575" y="-1828800"/>
            <a:ext cx="4762500" cy="3810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16" name="Retângulo 6"/>
          <p:cNvSpPr/>
          <p:nvPr/>
        </p:nvSpPr>
        <p:spPr>
          <a:xfrm>
            <a:off x="-87085" y="259375"/>
            <a:ext cx="6980639" cy="154858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5287369" y="386011"/>
            <a:ext cx="15860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pt-PT" sz="1200" b="1" dirty="0"/>
              <a:t>Por 1 Mundo Melhor, </a:t>
            </a:r>
            <a:endParaRPr lang="pt-PT" sz="1200" b="1" dirty="0" smtClean="0"/>
          </a:p>
          <a:p>
            <a:pPr algn="ctr" fontAlgn="base"/>
            <a:endParaRPr lang="pt-PT" sz="1200" b="1" dirty="0"/>
          </a:p>
          <a:p>
            <a:pPr algn="ctr" fontAlgn="base"/>
            <a:r>
              <a:rPr lang="pt-PT" sz="1200" b="1" dirty="0" smtClean="0"/>
              <a:t>Por </a:t>
            </a:r>
            <a:r>
              <a:rPr lang="pt-PT" sz="1200" b="1" dirty="0"/>
              <a:t>1 Criança, </a:t>
            </a:r>
            <a:endParaRPr lang="pt-PT" sz="1200" b="1" dirty="0" smtClean="0"/>
          </a:p>
          <a:p>
            <a:pPr algn="ctr" fontAlgn="base"/>
            <a:endParaRPr lang="pt-PT" sz="1200" b="1" dirty="0"/>
          </a:p>
          <a:p>
            <a:pPr algn="ctr" fontAlgn="base"/>
            <a:r>
              <a:rPr lang="pt-PT" sz="1200" b="1" dirty="0" smtClean="0"/>
              <a:t>Por </a:t>
            </a:r>
            <a:r>
              <a:rPr lang="pt-PT" sz="1200" b="1" dirty="0"/>
              <a:t>1 Pássaro,</a:t>
            </a:r>
          </a:p>
          <a:p>
            <a:pPr algn="ctr" fontAlgn="base"/>
            <a:endParaRPr lang="pt-PT" sz="1200" b="1" dirty="0"/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437" b="50157"/>
          <a:stretch/>
        </p:blipFill>
        <p:spPr>
          <a:xfrm>
            <a:off x="6271081" y="1452859"/>
            <a:ext cx="582705" cy="266962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189" y="260617"/>
            <a:ext cx="1766214" cy="1553285"/>
          </a:xfrm>
          <a:prstGeom prst="roundRect">
            <a:avLst>
              <a:gd name="adj" fmla="val 20173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</p:pic>
      <p:sp>
        <p:nvSpPr>
          <p:cNvPr id="22" name="Retângulo 21"/>
          <p:cNvSpPr/>
          <p:nvPr/>
        </p:nvSpPr>
        <p:spPr>
          <a:xfrm>
            <a:off x="-3302000" y="1032933"/>
            <a:ext cx="2658533" cy="15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/>
              <a:t>IMAGENS PARA FOTO DE CAPA </a:t>
            </a:r>
            <a:r>
              <a:rPr lang="pt-PT" dirty="0" smtClean="0"/>
              <a:t>EVENTO e página</a:t>
            </a:r>
            <a:endParaRPr lang="pt-PT" dirty="0"/>
          </a:p>
        </p:txBody>
      </p:sp>
      <p:pic>
        <p:nvPicPr>
          <p:cNvPr id="23" name="Imagem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670" y="259375"/>
            <a:ext cx="1650354" cy="15485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732" y="259375"/>
            <a:ext cx="1624903" cy="15485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</p:pic>
      <p:sp>
        <p:nvSpPr>
          <p:cNvPr id="26" name="CaixaDeTexto 25"/>
          <p:cNvSpPr txBox="1"/>
          <p:nvPr/>
        </p:nvSpPr>
        <p:spPr>
          <a:xfrm>
            <a:off x="5303737" y="1471517"/>
            <a:ext cx="11923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pt-PT" sz="1200" b="1" dirty="0" smtClean="0"/>
              <a:t>Junta-te </a:t>
            </a:r>
            <a:r>
              <a:rPr lang="pt-PT" sz="1200" b="1" dirty="0"/>
              <a:t>a nós!</a:t>
            </a:r>
          </a:p>
        </p:txBody>
      </p:sp>
      <p:sp>
        <p:nvSpPr>
          <p:cNvPr id="20" name="CaixaDeTexto 25"/>
          <p:cNvSpPr txBox="1"/>
          <p:nvPr/>
        </p:nvSpPr>
        <p:spPr>
          <a:xfrm>
            <a:off x="3787920" y="3118075"/>
            <a:ext cx="4031199" cy="331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pt-PT" sz="1200" b="1" dirty="0" smtClean="0">
                <a:latin typeface="Agency FB" pitchFamily="34" charset="0"/>
              </a:rPr>
              <a:t>1 Cartaz, 1 Foto,</a:t>
            </a:r>
            <a:r>
              <a:rPr lang="pt-PT" sz="1200" b="1" dirty="0">
                <a:latin typeface="Agency FB" pitchFamily="34" charset="0"/>
              </a:rPr>
              <a:t> </a:t>
            </a:r>
            <a:r>
              <a:rPr lang="pt-PT" sz="1200" b="1" dirty="0" smtClean="0">
                <a:latin typeface="Agency FB" pitchFamily="34" charset="0"/>
              </a:rPr>
              <a:t>1Gesto, 1 Mapa, 1 Grande Diferença!</a:t>
            </a:r>
          </a:p>
        </p:txBody>
      </p:sp>
      <p:grpSp>
        <p:nvGrpSpPr>
          <p:cNvPr id="2" name="Grupo 1"/>
          <p:cNvGrpSpPr/>
          <p:nvPr/>
        </p:nvGrpSpPr>
        <p:grpSpPr>
          <a:xfrm>
            <a:off x="53766" y="3601451"/>
            <a:ext cx="5218036" cy="1572337"/>
            <a:chOff x="108259" y="3826030"/>
            <a:chExt cx="5218036" cy="1572337"/>
          </a:xfrm>
        </p:grpSpPr>
        <p:pic>
          <p:nvPicPr>
            <p:cNvPr id="27" name="Imagem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259" y="3826030"/>
              <a:ext cx="1766214" cy="1553285"/>
            </a:xfrm>
            <a:prstGeom prst="roundRect">
              <a:avLst>
                <a:gd name="adj" fmla="val 20173"/>
              </a:avLst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</p:spPr>
        </p:pic>
        <p:pic>
          <p:nvPicPr>
            <p:cNvPr id="28" name="Imagem 2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1045" y="3843777"/>
              <a:ext cx="1650354" cy="154858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</p:spPr>
        </p:pic>
        <p:pic>
          <p:nvPicPr>
            <p:cNvPr id="29" name="Imagem 2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01392" y="3849787"/>
              <a:ext cx="1624903" cy="154858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</p:spPr>
        </p:pic>
      </p:grpSp>
      <p:pic>
        <p:nvPicPr>
          <p:cNvPr id="21" name="Imagem 20"/>
          <p:cNvPicPr>
            <a:picLocks noChangeAspect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437" b="50157"/>
          <a:stretch/>
        </p:blipFill>
        <p:spPr>
          <a:xfrm>
            <a:off x="5803520" y="5296453"/>
            <a:ext cx="910904" cy="401107"/>
          </a:xfrm>
          <a:prstGeom prst="rect">
            <a:avLst/>
          </a:prstGeom>
        </p:spPr>
      </p:pic>
      <p:pic>
        <p:nvPicPr>
          <p:cNvPr id="25" name="Imagem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328" y="5326598"/>
            <a:ext cx="374358" cy="374358"/>
          </a:xfrm>
          <a:prstGeom prst="rect">
            <a:avLst/>
          </a:prstGeom>
        </p:spPr>
      </p:pic>
      <p:pic>
        <p:nvPicPr>
          <p:cNvPr id="32" name="Picture 2" descr="C:\Users\admin\Downloads\LogoAPLM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07570" y="5328009"/>
            <a:ext cx="1159598" cy="379949"/>
          </a:xfrm>
          <a:prstGeom prst="rect">
            <a:avLst/>
          </a:prstGeom>
          <a:noFill/>
        </p:spPr>
      </p:pic>
      <p:sp>
        <p:nvSpPr>
          <p:cNvPr id="31" name="CaixaDeTexto 30"/>
          <p:cNvSpPr txBox="1"/>
          <p:nvPr/>
        </p:nvSpPr>
        <p:spPr>
          <a:xfrm>
            <a:off x="-48393" y="5217077"/>
            <a:ext cx="336232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pt-PT" sz="1050" b="1" dirty="0" smtClean="0">
                <a:latin typeface="Agency FB" panose="020B0503020202020204" pitchFamily="34" charset="0"/>
              </a:rPr>
              <a:t>“Nunca saberemos o resultado da nossa acção,</a:t>
            </a:r>
          </a:p>
          <a:p>
            <a:pPr algn="ctr" fontAlgn="base"/>
            <a:r>
              <a:rPr lang="pt-PT" sz="1050" b="1" dirty="0" smtClean="0">
                <a:latin typeface="Agency FB" panose="020B0503020202020204" pitchFamily="34" charset="0"/>
              </a:rPr>
              <a:t>Mas se não agirmos, nunca haverão resultados” M.G.</a:t>
            </a:r>
            <a:endParaRPr lang="pt-PT" sz="1050" b="1" dirty="0">
              <a:latin typeface="Agency FB" panose="020B0503020202020204" pitchFamily="34" charset="0"/>
            </a:endParaRPr>
          </a:p>
        </p:txBody>
      </p:sp>
      <p:sp>
        <p:nvSpPr>
          <p:cNvPr id="34" name="CaixaDeTexto 33"/>
          <p:cNvSpPr txBox="1"/>
          <p:nvPr/>
        </p:nvSpPr>
        <p:spPr>
          <a:xfrm>
            <a:off x="5316656" y="3818058"/>
            <a:ext cx="15860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pt-PT" sz="1100" b="1" dirty="0">
                <a:latin typeface="Agency FB" panose="020B0503020202020204" pitchFamily="34" charset="0"/>
              </a:rPr>
              <a:t>Por 1 Mundo Melhor, </a:t>
            </a:r>
          </a:p>
          <a:p>
            <a:pPr algn="ctr" fontAlgn="base"/>
            <a:r>
              <a:rPr lang="pt-PT" sz="1100" b="1" dirty="0" smtClean="0">
                <a:latin typeface="Agency FB" panose="020B0503020202020204" pitchFamily="34" charset="0"/>
              </a:rPr>
              <a:t>Por </a:t>
            </a:r>
            <a:r>
              <a:rPr lang="pt-PT" sz="1100" b="1" dirty="0">
                <a:latin typeface="Agency FB" panose="020B0503020202020204" pitchFamily="34" charset="0"/>
              </a:rPr>
              <a:t>1 Criança, </a:t>
            </a:r>
          </a:p>
          <a:p>
            <a:pPr algn="ctr" fontAlgn="base"/>
            <a:r>
              <a:rPr lang="pt-PT" sz="1100" b="1" dirty="0" smtClean="0">
                <a:latin typeface="Agency FB" panose="020B0503020202020204" pitchFamily="34" charset="0"/>
              </a:rPr>
              <a:t>Por </a:t>
            </a:r>
            <a:r>
              <a:rPr lang="pt-PT" sz="1100" b="1" dirty="0">
                <a:latin typeface="Agency FB" panose="020B0503020202020204" pitchFamily="34" charset="0"/>
              </a:rPr>
              <a:t>1 Pássaro</a:t>
            </a:r>
            <a:r>
              <a:rPr lang="pt-PT" sz="1100" b="1" dirty="0" smtClean="0">
                <a:latin typeface="Agency FB" panose="020B0503020202020204" pitchFamily="34" charset="0"/>
              </a:rPr>
              <a:t>,</a:t>
            </a:r>
          </a:p>
          <a:p>
            <a:pPr algn="ctr" fontAlgn="base"/>
            <a:endParaRPr lang="pt-PT" sz="1100" b="1" dirty="0" smtClean="0">
              <a:latin typeface="Agency FB" panose="020B0503020202020204" pitchFamily="34" charset="0"/>
            </a:endParaRPr>
          </a:p>
          <a:p>
            <a:pPr algn="ctr" fontAlgn="base"/>
            <a:r>
              <a:rPr lang="pt-PT" sz="1100" b="1" dirty="0" smtClean="0">
                <a:latin typeface="Agency FB" panose="020B0503020202020204" pitchFamily="34" charset="0"/>
              </a:rPr>
              <a:t>Vamos agir Juntos!</a:t>
            </a:r>
            <a:endParaRPr lang="pt-PT" sz="1100" b="1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162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1067</TotalTime>
  <Words>317</Words>
  <Application>Microsoft Office PowerPoint</Application>
  <PresentationFormat>Papel A4 (210 x 297 mm)</PresentationFormat>
  <Paragraphs>49</Paragraphs>
  <Slides>8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8" baseType="lpstr">
      <vt:lpstr>DFKai-SB</vt:lpstr>
      <vt:lpstr>Agency FB</vt:lpstr>
      <vt:lpstr>Aharoni</vt:lpstr>
      <vt:lpstr>Arial</vt:lpstr>
      <vt:lpstr>Arial Narrow</vt:lpstr>
      <vt:lpstr>Calibri</vt:lpstr>
      <vt:lpstr>Calibri Light</vt:lpstr>
      <vt:lpstr>David</vt:lpstr>
      <vt:lpstr>Stencil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Rute Rocha</dc:creator>
  <cp:lastModifiedBy>Rute Rocha</cp:lastModifiedBy>
  <cp:revision>80</cp:revision>
  <dcterms:created xsi:type="dcterms:W3CDTF">2015-06-10T15:38:59Z</dcterms:created>
  <dcterms:modified xsi:type="dcterms:W3CDTF">2015-11-19T23:31:20Z</dcterms:modified>
</cp:coreProperties>
</file>