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17" r:id="rId2"/>
    <p:sldId id="310" r:id="rId3"/>
    <p:sldId id="311" r:id="rId4"/>
    <p:sldId id="319" r:id="rId5"/>
    <p:sldId id="312" r:id="rId6"/>
    <p:sldId id="318" r:id="rId7"/>
    <p:sldId id="308" r:id="rId8"/>
    <p:sldId id="322" r:id="rId9"/>
    <p:sldId id="321" r:id="rId10"/>
    <p:sldId id="313" r:id="rId11"/>
    <p:sldId id="320" r:id="rId12"/>
    <p:sldId id="315" r:id="rId13"/>
    <p:sldId id="256" r:id="rId14"/>
    <p:sldId id="257" r:id="rId15"/>
    <p:sldId id="258" r:id="rId16"/>
    <p:sldId id="305" r:id="rId17"/>
    <p:sldId id="259" r:id="rId18"/>
    <p:sldId id="260" r:id="rId19"/>
    <p:sldId id="300" r:id="rId20"/>
    <p:sldId id="262" r:id="rId21"/>
    <p:sldId id="263" r:id="rId22"/>
    <p:sldId id="269" r:id="rId23"/>
    <p:sldId id="298" r:id="rId24"/>
    <p:sldId id="273" r:id="rId25"/>
    <p:sldId id="274" r:id="rId26"/>
    <p:sldId id="275" r:id="rId27"/>
    <p:sldId id="277" r:id="rId28"/>
    <p:sldId id="278" r:id="rId29"/>
    <p:sldId id="279" r:id="rId30"/>
    <p:sldId id="283" r:id="rId31"/>
    <p:sldId id="284" r:id="rId32"/>
    <p:sldId id="306" r:id="rId33"/>
    <p:sldId id="289" r:id="rId34"/>
    <p:sldId id="285" r:id="rId35"/>
    <p:sldId id="307" r:id="rId36"/>
    <p:sldId id="302" r:id="rId37"/>
    <p:sldId id="286" r:id="rId38"/>
    <p:sldId id="294" r:id="rId39"/>
    <p:sldId id="287" r:id="rId40"/>
    <p:sldId id="296" r:id="rId41"/>
    <p:sldId id="288" r:id="rId42"/>
    <p:sldId id="291" r:id="rId43"/>
    <p:sldId id="323" r:id="rId44"/>
    <p:sldId id="292" r:id="rId45"/>
    <p:sldId id="301" r:id="rId46"/>
    <p:sldId id="309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3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9" d="100"/>
        <a:sy n="39" d="100"/>
      </p:scale>
      <p:origin x="0" y="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A1A56-4DC3-49D4-9342-A2DEA99C0E0E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EE196-8AA2-4F0F-9261-C044F1E5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4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7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95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2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61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48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22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62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04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09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52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7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79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56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939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368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84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189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857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331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122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093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689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139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78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785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5160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025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699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9896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651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667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470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701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565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858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476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886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73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7860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297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996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9839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6569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2528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675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EE196-8AA2-4F0F-9261-C044F1E5B3E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53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4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7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6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021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0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926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411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82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50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00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09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CEEEE-0F73-4BC2-90EE-A4A03C2BE6C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79363-03F5-4CB7-8FE4-007C22059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7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J0plbA4jS0?list=PL7-uDWndCrxaqaRr9tDS4_zwnKRjA_0ux" TargetMode="External"/><Relationship Id="rId5" Type="http://schemas.openxmlformats.org/officeDocument/2006/relationships/hyperlink" Target="https://youtu.be/bJ0plbA4jS0?list=PL7-uDWndCrxaqaRr9tDS4_zwnKRjA_0ux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iQKs4Q7r0o" TargetMode="External"/><Relationship Id="rId5" Type="http://schemas.openxmlformats.org/officeDocument/2006/relationships/hyperlink" Target="https://youtu.be/-iQKs4Q7r0o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hyperlink" Target="facebook.com/ajudealimparapraia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hyperlink" Target="123rf.com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feines-buch.com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hyperlink" Target="bottlebill.org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hefreedomfilm.com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continente.pt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hyperlink" Target="tonhoc7.blogspot.pt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rotecaoincendiosunb.blogspot.pt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pt-PT" sz="8800" dirty="0" smtClean="0"/>
              <a:t>Lixo Marinho</a:t>
            </a:r>
            <a:endParaRPr lang="pt-PT" sz="88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763488" y="3620616"/>
            <a:ext cx="7984976" cy="2472680"/>
          </a:xfrm>
        </p:spPr>
        <p:txBody>
          <a:bodyPr>
            <a:normAutofit/>
          </a:bodyPr>
          <a:lstStyle/>
          <a:p>
            <a:pPr algn="l"/>
            <a:r>
              <a:rPr lang="pt-PT" sz="4800" dirty="0" smtClean="0">
                <a:solidFill>
                  <a:schemeClr val="bg1"/>
                </a:solidFill>
              </a:rPr>
              <a:t>Faça parte da solução!</a:t>
            </a:r>
          </a:p>
          <a:p>
            <a:pPr algn="r"/>
            <a:endParaRPr lang="pt-PT" sz="2400" dirty="0" smtClean="0">
              <a:solidFill>
                <a:schemeClr val="bg1"/>
              </a:solidFill>
            </a:endParaRPr>
          </a:p>
          <a:p>
            <a:pPr algn="r"/>
            <a:endParaRPr lang="pt-PT" sz="2400" dirty="0">
              <a:solidFill>
                <a:schemeClr val="bg1"/>
              </a:solidFill>
            </a:endParaRPr>
          </a:p>
          <a:p>
            <a:pPr algn="r"/>
            <a:r>
              <a:rPr lang="pt-PT" sz="2400" dirty="0">
                <a:solidFill>
                  <a:schemeClr val="bg1"/>
                </a:solidFill>
              </a:rPr>
              <a:t>d</a:t>
            </a:r>
            <a:r>
              <a:rPr lang="pt-PT" sz="2400" dirty="0" smtClean="0">
                <a:solidFill>
                  <a:schemeClr val="bg1"/>
                </a:solidFill>
              </a:rPr>
              <a:t>aniel.gomes@tararecuperavel.org</a:t>
            </a:r>
            <a:endParaRPr lang="pt-PT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7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pt-PT" dirty="0" smtClean="0"/>
              <a:t>Onde está o Lixo Marinho?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60429"/>
            <a:ext cx="8229600" cy="752947"/>
          </a:xfrm>
        </p:spPr>
        <p:txBody>
          <a:bodyPr/>
          <a:lstStyle/>
          <a:p>
            <a:pPr marL="0" indent="0" algn="ctr">
              <a:buNone/>
            </a:pPr>
            <a:r>
              <a:rPr lang="pt-PT" dirty="0" smtClean="0"/>
              <a:t>Lá longe nas “ilhas de plástico” do Pacífico?</a:t>
            </a:r>
            <a:endParaRPr lang="pt-PT" dirty="0"/>
          </a:p>
        </p:txBody>
      </p:sp>
      <p:pic>
        <p:nvPicPr>
          <p:cNvPr id="2050" name="Picture 2" descr="gyres-philippines-pacific-ocean-garbage-patch.jpg (487×339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909" y="3068960"/>
            <a:ext cx="3990603" cy="27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orth_Pacific_Gyre_World_Map.png (450×294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340768"/>
            <a:ext cx="3845385" cy="2512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4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t-PT" dirty="0" smtClean="0"/>
              <a:t>Lixo Marinho: </a:t>
            </a:r>
            <a:br>
              <a:rPr lang="pt-PT" dirty="0" smtClean="0"/>
            </a:br>
            <a:r>
              <a:rPr lang="pt-PT" dirty="0" smtClean="0"/>
              <a:t>está à porta da nossa casa</a:t>
            </a:r>
            <a:endParaRPr lang="pt-PT" dirty="0"/>
          </a:p>
        </p:txBody>
      </p:sp>
      <p:pic>
        <p:nvPicPr>
          <p:cNvPr id="5" name="bJ0plbA4jS0?list=PL7-uDWndCrxaqaRr9tDS4_zwnKRjA_0ux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75601" y="1844824"/>
            <a:ext cx="7192798" cy="40459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6021288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1ª maré de plástico de 2014 chega ao Baleal </a:t>
            </a:r>
            <a:endParaRPr lang="pt-PT" dirty="0">
              <a:solidFill>
                <a:schemeClr val="bg1"/>
              </a:solidFill>
              <a:hlinkClick r:id="rId5"/>
            </a:endParaRPr>
          </a:p>
          <a:p>
            <a:r>
              <a:rPr lang="pt-PT" dirty="0" smtClean="0">
                <a:solidFill>
                  <a:schemeClr val="bg1"/>
                </a:solidFill>
                <a:hlinkClick r:id="rId5"/>
              </a:rPr>
              <a:t>https</a:t>
            </a:r>
            <a:r>
              <a:rPr lang="pt-PT" dirty="0">
                <a:solidFill>
                  <a:schemeClr val="bg1"/>
                </a:solidFill>
                <a:hlinkClick r:id="rId5"/>
              </a:rPr>
              <a:t>://youtu.be/bJ0plbA4jS0?list=PL7-uDWndCrxaqaRr9tDS4_zwnKRjA_0ux</a:t>
            </a:r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62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No Inverno, as nossas praias são assim</a:t>
            </a:r>
            <a:endParaRPr lang="pt-PT" dirty="0"/>
          </a:p>
        </p:txBody>
      </p:sp>
      <p:pic>
        <p:nvPicPr>
          <p:cNvPr id="4" name="-iQKs4Q7r0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03603" y="1484784"/>
            <a:ext cx="7168797" cy="40324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6034062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</a:rPr>
              <a:t>Poluição </a:t>
            </a:r>
            <a:r>
              <a:rPr lang="pt-PT" dirty="0">
                <a:solidFill>
                  <a:schemeClr val="bg1"/>
                </a:solidFill>
              </a:rPr>
              <a:t>nas praias de Ferrel em Peniche: "</a:t>
            </a:r>
            <a:r>
              <a:rPr lang="pt-PT" dirty="0" err="1">
                <a:solidFill>
                  <a:schemeClr val="bg1"/>
                </a:solidFill>
              </a:rPr>
              <a:t>Point</a:t>
            </a:r>
            <a:r>
              <a:rPr lang="pt-PT" dirty="0">
                <a:solidFill>
                  <a:schemeClr val="bg1"/>
                </a:solidFill>
              </a:rPr>
              <a:t> </a:t>
            </a:r>
            <a:r>
              <a:rPr lang="pt-PT" dirty="0" smtClean="0">
                <a:solidFill>
                  <a:schemeClr val="bg1"/>
                </a:solidFill>
              </a:rPr>
              <a:t>Fabril“</a:t>
            </a:r>
          </a:p>
          <a:p>
            <a:r>
              <a:rPr lang="pt-PT" dirty="0">
                <a:solidFill>
                  <a:schemeClr val="bg1"/>
                </a:solidFill>
                <a:hlinkClick r:id="rId5"/>
              </a:rPr>
              <a:t>https://youtu.be/-</a:t>
            </a:r>
            <a:r>
              <a:rPr lang="pt-PT" dirty="0" smtClean="0">
                <a:solidFill>
                  <a:schemeClr val="bg1"/>
                </a:solidFill>
                <a:hlinkClick r:id="rId5"/>
              </a:rPr>
              <a:t>iQKs4Q7r0o</a:t>
            </a:r>
            <a:endParaRPr lang="pt-PT" dirty="0" smtClean="0">
              <a:solidFill>
                <a:schemeClr val="bg1"/>
              </a:solidFill>
            </a:endParaRPr>
          </a:p>
          <a:p>
            <a:r>
              <a:rPr lang="pt-PT" dirty="0" smtClean="0">
                <a:solidFill>
                  <a:schemeClr val="bg1"/>
                </a:solidFill>
              </a:rPr>
              <a:t> </a:t>
            </a:r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865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Como é que o lixo marinho nos </a:t>
            </a:r>
            <a:r>
              <a:rPr lang="pt-PT" dirty="0" err="1" smtClean="0"/>
              <a:t>afecta</a:t>
            </a:r>
            <a:r>
              <a:rPr lang="pt-PT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PT" dirty="0" smtClean="0"/>
              <a:t>Ecossistema</a:t>
            </a:r>
          </a:p>
          <a:p>
            <a:pPr lvl="1"/>
            <a:r>
              <a:rPr lang="pt-PT" dirty="0" smtClean="0"/>
              <a:t>Aprisionamento e morte de aves</a:t>
            </a:r>
          </a:p>
          <a:p>
            <a:pPr lvl="1"/>
            <a:r>
              <a:rPr lang="pt-PT" dirty="0" smtClean="0"/>
              <a:t>Ingestão e contaminação de peixes</a:t>
            </a:r>
          </a:p>
          <a:p>
            <a:pPr lvl="1"/>
            <a:r>
              <a:rPr lang="pt-PT" dirty="0" smtClean="0"/>
              <a:t>Danos nos habitas (ex. vegetação das dunas)</a:t>
            </a:r>
          </a:p>
          <a:p>
            <a:r>
              <a:rPr lang="pt-PT" dirty="0" smtClean="0"/>
              <a:t>Sociedade e economia</a:t>
            </a:r>
          </a:p>
          <a:p>
            <a:pPr lvl="1"/>
            <a:r>
              <a:rPr lang="pt-PT" dirty="0" smtClean="0"/>
              <a:t>Pescas: danos em embarcações, menos peixe</a:t>
            </a:r>
          </a:p>
          <a:p>
            <a:pPr lvl="1"/>
            <a:r>
              <a:rPr lang="pt-PT" dirty="0" smtClean="0"/>
              <a:t>Turismo: quem gosta de passar no lixo?</a:t>
            </a:r>
          </a:p>
          <a:p>
            <a:pPr lvl="1"/>
            <a:r>
              <a:rPr lang="pt-PT" dirty="0" smtClean="0"/>
              <a:t>Impostos: limpezas de praia pagas pelas autarquias</a:t>
            </a:r>
          </a:p>
          <a:p>
            <a:pPr lvl="1"/>
            <a:r>
              <a:rPr lang="pt-PT" dirty="0" smtClean="0"/>
              <a:t>Saúde: cortes com lixo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8866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1470025"/>
          </a:xfrm>
        </p:spPr>
        <p:txBody>
          <a:bodyPr/>
          <a:lstStyle/>
          <a:p>
            <a:r>
              <a:rPr lang="pt-PT" dirty="0" smtClean="0"/>
              <a:t>O que é o Lixo Marinho</a:t>
            </a:r>
            <a:endParaRPr lang="pt-PT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043608" y="1988840"/>
            <a:ext cx="6912768" cy="4392488"/>
          </a:xfrm>
        </p:spPr>
        <p:txBody>
          <a:bodyPr>
            <a:normAutofit lnSpcReduction="10000"/>
          </a:bodyPr>
          <a:lstStyle/>
          <a:p>
            <a:r>
              <a:rPr lang="pt-PT" sz="28700" dirty="0" smtClean="0">
                <a:solidFill>
                  <a:schemeClr val="bg1"/>
                </a:solidFill>
              </a:rPr>
              <a:t>?</a:t>
            </a:r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521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pt-PT" dirty="0" smtClean="0"/>
              <a:t>Origens do lixo marinho</a:t>
            </a:r>
            <a:endParaRPr lang="pt-PT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1268760"/>
            <a:ext cx="3138624" cy="248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5877272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</a:rPr>
              <a:t>A maioria do lixo marinho não vem dos barcos.</a:t>
            </a:r>
          </a:p>
          <a:p>
            <a:r>
              <a:rPr lang="pt-PT" sz="2400" dirty="0" smtClean="0">
                <a:solidFill>
                  <a:schemeClr val="bg1"/>
                </a:solidFill>
              </a:rPr>
              <a:t>Vem das </a:t>
            </a:r>
            <a:r>
              <a:rPr lang="pt-PT" sz="2400" b="1" dirty="0" smtClean="0">
                <a:solidFill>
                  <a:schemeClr val="bg1"/>
                </a:solidFill>
              </a:rPr>
              <a:t>nossas</a:t>
            </a:r>
            <a:r>
              <a:rPr lang="pt-PT" sz="2400" dirty="0" smtClean="0">
                <a:solidFill>
                  <a:schemeClr val="bg1"/>
                </a:solidFill>
              </a:rPr>
              <a:t> casas.</a:t>
            </a:r>
            <a:endParaRPr lang="pt-PT" sz="2400" dirty="0">
              <a:solidFill>
                <a:schemeClr val="bg1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420888"/>
            <a:ext cx="4065110" cy="3378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293096"/>
            <a:ext cx="2406490" cy="232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28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4104456" cy="3312368"/>
          </a:xfrm>
        </p:spPr>
        <p:txBody>
          <a:bodyPr>
            <a:normAutofit fontScale="90000"/>
          </a:bodyPr>
          <a:lstStyle/>
          <a:p>
            <a:pPr algn="l"/>
            <a:r>
              <a:rPr lang="pt-PT" dirty="0" smtClean="0"/>
              <a:t>Beatas de cigarro: </a:t>
            </a:r>
            <a:br>
              <a:rPr lang="pt-PT" dirty="0" smtClean="0"/>
            </a:br>
            <a:r>
              <a:rPr lang="pt-PT" dirty="0" smtClean="0"/>
              <a:t>um problema ambiental subestimado</a:t>
            </a:r>
            <a:endParaRPr lang="pt-PT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8640"/>
            <a:ext cx="4415659" cy="637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386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O que podemos </a:t>
            </a:r>
            <a:r>
              <a:rPr lang="pt-PT" dirty="0" smtClean="0"/>
              <a:t>fazer para combater o Lixo Marinho?</a:t>
            </a:r>
            <a:endParaRPr lang="pt-PT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67861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Combater o Lixo Marinho do dia-a-dia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525963"/>
          </a:xfrm>
        </p:spPr>
        <p:txBody>
          <a:bodyPr>
            <a:normAutofit fontScale="85000" lnSpcReduction="10000"/>
          </a:bodyPr>
          <a:lstStyle/>
          <a:p>
            <a:r>
              <a:rPr lang="pt-PT" dirty="0" smtClean="0"/>
              <a:t>Não atirar beatas de cigarro para o chão</a:t>
            </a:r>
          </a:p>
          <a:p>
            <a:pPr lvl="1"/>
            <a:r>
              <a:rPr lang="pt-PT" dirty="0" smtClean="0"/>
              <a:t>A beata é no lixo (como o resto do lixo)</a:t>
            </a:r>
          </a:p>
          <a:p>
            <a:r>
              <a:rPr lang="pt-PT" dirty="0" smtClean="0"/>
              <a:t>Reduzir utilização de plástico</a:t>
            </a:r>
          </a:p>
          <a:p>
            <a:pPr lvl="1"/>
            <a:r>
              <a:rPr lang="pt-PT" dirty="0" smtClean="0"/>
              <a:t>Uma parte do nosso plástico pode ir parar à Natureza (ex. tempestades, acidentes, colhidos por animais em lixeiras)</a:t>
            </a:r>
          </a:p>
          <a:p>
            <a:pPr lvl="1"/>
            <a:r>
              <a:rPr lang="pt-PT" dirty="0" smtClean="0"/>
              <a:t>Evitar objetos de utilização-única (ex. copos, palhinhas, talheres descartáveis)</a:t>
            </a:r>
          </a:p>
          <a:p>
            <a:r>
              <a:rPr lang="pt-PT" dirty="0" smtClean="0"/>
              <a:t>Beber </a:t>
            </a:r>
            <a:r>
              <a:rPr lang="pt-PT" dirty="0"/>
              <a:t>á</a:t>
            </a:r>
            <a:r>
              <a:rPr lang="pt-PT" dirty="0" smtClean="0"/>
              <a:t>gua da torneira através de garrafa reutilizável </a:t>
            </a:r>
          </a:p>
          <a:p>
            <a:pPr lvl="1"/>
            <a:r>
              <a:rPr lang="pt-PT" dirty="0"/>
              <a:t>Água </a:t>
            </a:r>
            <a:r>
              <a:rPr lang="pt-PT" dirty="0" smtClean="0"/>
              <a:t>da torneira: 0,0023 </a:t>
            </a:r>
            <a:r>
              <a:rPr lang="pt-PT" dirty="0" smtClean="0"/>
              <a:t>€/L e não produz Lixo</a:t>
            </a:r>
          </a:p>
          <a:p>
            <a:pPr lvl="1"/>
            <a:r>
              <a:rPr lang="pt-PT" dirty="0" smtClean="0"/>
              <a:t>Água engarrafada: </a:t>
            </a:r>
            <a:r>
              <a:rPr lang="pt-PT" dirty="0" smtClean="0"/>
              <a:t>0,15 €/L e produz </a:t>
            </a:r>
            <a:r>
              <a:rPr lang="pt-PT" b="1" dirty="0" smtClean="0"/>
              <a:t>muito</a:t>
            </a:r>
            <a:r>
              <a:rPr lang="pt-PT" dirty="0" smtClean="0"/>
              <a:t> Lixo</a:t>
            </a:r>
          </a:p>
        </p:txBody>
      </p:sp>
    </p:spTree>
    <p:extLst>
      <p:ext uri="{BB962C8B-B14F-4D97-AF65-F5344CB8AC3E}">
        <p14:creationId xmlns:p14="http://schemas.microsoft.com/office/powerpoint/2010/main" val="3755370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/>
              <a:t>Ajudar a Limpar a </a:t>
            </a:r>
            <a:r>
              <a:rPr lang="pt-PT" dirty="0" smtClean="0"/>
              <a:t>Praia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Apanhe </a:t>
            </a:r>
            <a:r>
              <a:rPr lang="pt-PT" b="1" dirty="0"/>
              <a:t>um bocado</a:t>
            </a:r>
            <a:r>
              <a:rPr lang="pt-PT" dirty="0"/>
              <a:t> de plástico quando for à </a:t>
            </a:r>
            <a:r>
              <a:rPr lang="pt-PT" dirty="0" smtClean="0"/>
              <a:t>praia</a:t>
            </a:r>
          </a:p>
          <a:p>
            <a:pPr lvl="1"/>
            <a:r>
              <a:rPr lang="pt-PT" dirty="0" smtClean="0"/>
              <a:t>Bocados grandes ou pequenos (impossíveis de apanhar com meios mecânicos) </a:t>
            </a:r>
          </a:p>
          <a:p>
            <a:pPr lvl="1"/>
            <a:r>
              <a:rPr lang="pt-PT" dirty="0" smtClean="0"/>
              <a:t>Não interessa de quem é a “culpa” do plástico estar a poluir a Natureza</a:t>
            </a:r>
          </a:p>
          <a:p>
            <a:pPr lvl="2"/>
            <a:r>
              <a:rPr lang="pt-PT" dirty="0" smtClean="0"/>
              <a:t>O Natureza é que não tem culpa.</a:t>
            </a:r>
            <a:endParaRPr lang="pt-PT" dirty="0"/>
          </a:p>
          <a:p>
            <a:r>
              <a:rPr lang="pt-PT" dirty="0"/>
              <a:t>Participe em Limpezas organizadas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66718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pt-PT" dirty="0" smtClean="0"/>
              <a:t>Apareçam no Sábado em Peniche e comemorem o dia nacional da limpeza de praia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64" y="5628381"/>
            <a:ext cx="5709320" cy="464915"/>
          </a:xfrm>
        </p:spPr>
        <p:txBody>
          <a:bodyPr>
            <a:noAutofit/>
          </a:bodyPr>
          <a:lstStyle/>
          <a:p>
            <a:pPr marL="0" lvl="2" indent="0">
              <a:buNone/>
            </a:pPr>
            <a:r>
              <a:rPr lang="pt-PT" sz="2800" dirty="0"/>
              <a:t>O ano passado foi assim com a </a:t>
            </a:r>
            <a:r>
              <a:rPr lang="pt-PT" sz="2800" b="1" dirty="0"/>
              <a:t>vossa</a:t>
            </a:r>
            <a:r>
              <a:rPr lang="pt-PT" sz="2800" dirty="0"/>
              <a:t> ajuda</a:t>
            </a:r>
            <a:r>
              <a:rPr lang="pt-PT" sz="2800" dirty="0" smtClean="0"/>
              <a:t>!</a:t>
            </a:r>
            <a:endParaRPr lang="pt-PT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" r="3086"/>
          <a:stretch/>
        </p:blipFill>
        <p:spPr bwMode="auto">
          <a:xfrm>
            <a:off x="6391656" y="1902956"/>
            <a:ext cx="2523744" cy="48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6" t="1997" r="4127"/>
          <a:stretch/>
        </p:blipFill>
        <p:spPr bwMode="auto">
          <a:xfrm>
            <a:off x="3367263" y="1916832"/>
            <a:ext cx="2716905" cy="354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" t="2427" r="2835"/>
          <a:stretch/>
        </p:blipFill>
        <p:spPr bwMode="auto">
          <a:xfrm>
            <a:off x="683568" y="2708920"/>
            <a:ext cx="2340864" cy="275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328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gomes\Dropbox\TaraRecuperavel\fotosShare\TShirts\allJPegs\T-shirt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2526"/>
            <a:ext cx="3950568" cy="395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9872" y="2636912"/>
            <a:ext cx="5616624" cy="1470025"/>
          </a:xfrm>
        </p:spPr>
        <p:txBody>
          <a:bodyPr>
            <a:normAutofit fontScale="90000"/>
          </a:bodyPr>
          <a:lstStyle/>
          <a:p>
            <a:pPr algn="l"/>
            <a:r>
              <a:rPr lang="pt-PT" b="1" dirty="0" smtClean="0">
                <a:latin typeface="Courier New" pitchFamily="49" charset="0"/>
                <a:cs typeface="Courier New" pitchFamily="49" charset="0"/>
              </a:rPr>
              <a:t>Para acabar com as garrafas e latas pelo chão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5276800"/>
            <a:ext cx="6336704" cy="1752600"/>
          </a:xfrm>
        </p:spPr>
        <p:txBody>
          <a:bodyPr>
            <a:normAutofit/>
          </a:bodyPr>
          <a:lstStyle/>
          <a:p>
            <a:pPr algn="r"/>
            <a:r>
              <a:rPr lang="pt-PT" sz="2400" dirty="0" smtClean="0"/>
              <a:t>Daniel Gomes</a:t>
            </a:r>
            <a:br>
              <a:rPr lang="pt-PT" sz="2400" dirty="0" smtClean="0"/>
            </a:br>
            <a:r>
              <a:rPr lang="pt-PT" sz="2400" dirty="0" smtClean="0"/>
              <a:t>daniel.gomes@tararecuperavel.org</a:t>
            </a: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1520" y="274638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dirty="0" smtClean="0">
                <a:cs typeface="Cordia New" panose="020B0304020202020204" pitchFamily="34" charset="-34"/>
              </a:rPr>
              <a:t>O que me </a:t>
            </a:r>
            <a:r>
              <a:rPr lang="pt-PT" b="1" dirty="0" smtClean="0">
                <a:cs typeface="Cordia New" panose="020B0304020202020204" pitchFamily="34" charset="-34"/>
              </a:rPr>
              <a:t>voluntariei</a:t>
            </a:r>
            <a:r>
              <a:rPr lang="pt-PT" dirty="0" smtClean="0">
                <a:cs typeface="Cordia New" panose="020B0304020202020204" pitchFamily="34" charset="-34"/>
              </a:rPr>
              <a:t> a fazer para combater o Lixo Marinho (e não só)</a:t>
            </a:r>
            <a:endParaRPr lang="pt-PT" dirty="0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9231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3501008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pt-PT" sz="5400" dirty="0" smtClean="0"/>
              <a:t>Em Portugal, onde podemos encontrar garr</a:t>
            </a:r>
            <a:r>
              <a:rPr lang="pt-PT" sz="5400" dirty="0"/>
              <a:t>a</a:t>
            </a:r>
            <a:r>
              <a:rPr lang="pt-PT" sz="5400" dirty="0" smtClean="0"/>
              <a:t>fas e latas?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242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Garrafas à venda em supermercados</a:t>
            </a:r>
            <a:endParaRPr lang="en-US" dirty="0"/>
          </a:p>
        </p:txBody>
      </p:sp>
      <p:pic>
        <p:nvPicPr>
          <p:cNvPr id="8194" name="Picture 2" descr="C:\Users\dgomes\Dropbox\TaraRecuperavel\Cidadania2.0\polyca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7125313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4"/>
          <p:cNvSpPr txBox="1">
            <a:spLocks/>
          </p:cNvSpPr>
          <p:nvPr/>
        </p:nvSpPr>
        <p:spPr>
          <a:xfrm>
            <a:off x="107504" y="6093296"/>
            <a:ext cx="8229600" cy="53692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US" sz="2000" dirty="0" smtClean="0"/>
              <a:t>Flickr: </a:t>
            </a:r>
            <a:r>
              <a:rPr lang="en-US" sz="2000" dirty="0" err="1" smtClean="0"/>
              <a:t>Polycart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274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Cafés, restaurantes ou bares</a:t>
            </a:r>
            <a:endParaRPr lang="en-US" dirty="0"/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-1713384" y="5840110"/>
            <a:ext cx="8229600" cy="53692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000" dirty="0" smtClean="0"/>
              <a:t>Flickr: </a:t>
            </a:r>
            <a:r>
              <a:rPr lang="en-US" sz="2000" dirty="0"/>
              <a:t>John </a:t>
            </a:r>
            <a:r>
              <a:rPr lang="en-US" sz="2000" dirty="0" err="1"/>
              <a:t>Althouse</a:t>
            </a:r>
            <a:r>
              <a:rPr lang="en-US" sz="2000" dirty="0"/>
              <a:t> Cohen </a:t>
            </a:r>
          </a:p>
        </p:txBody>
      </p:sp>
      <p:pic>
        <p:nvPicPr>
          <p:cNvPr id="3074" name="Picture 2" descr="C:\Users\dgomes\Dropbox\TaraRecuperavel\Cidadania2.0\57340428_8ca7826935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24744"/>
            <a:ext cx="3528392" cy="470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01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933056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PT" sz="6000" dirty="0" smtClean="0"/>
              <a:t>Mas depois das garrafas serem usadas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3985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pt-PT" dirty="0" smtClean="0"/>
              <a:t>Nos passeios das ruas</a:t>
            </a:r>
            <a:endParaRPr lang="en-US" dirty="0"/>
          </a:p>
        </p:txBody>
      </p:sp>
      <p:pic>
        <p:nvPicPr>
          <p:cNvPr id="1026" name="Picture 2" descr="C:\Users\dgomes\Dropbox\TaraRecuperavel\fotosShare\avBrasil-FB\461312_244809932292347_1662103652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22" y="1124744"/>
            <a:ext cx="681675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8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pt-PT" dirty="0"/>
              <a:t>M</a:t>
            </a:r>
            <a:r>
              <a:rPr lang="pt-PT" dirty="0" smtClean="0"/>
              <a:t>onumentos</a:t>
            </a:r>
            <a:endParaRPr lang="en-US" dirty="0"/>
          </a:p>
        </p:txBody>
      </p:sp>
      <p:pic>
        <p:nvPicPr>
          <p:cNvPr id="14338" name="Picture 2" descr="C:\Users\dgomes\Dropbox\TaraRecuperavel\fotosShare\Cartazes\CasteloSJorge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34481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37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pt-PT" dirty="0" smtClean="0"/>
              <a:t>Jardins</a:t>
            </a:r>
            <a:endParaRPr lang="en-US" dirty="0"/>
          </a:p>
        </p:txBody>
      </p:sp>
      <p:pic>
        <p:nvPicPr>
          <p:cNvPr id="4098" name="Picture 2" descr="C:\Users\dgomes\Dropbox\TaraRecuperavel\fotosShare\Jardim Arco do Cego-FB\478951_360345654029175_685447125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81" y="1268760"/>
            <a:ext cx="3840439" cy="517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30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pt-PT" dirty="0" smtClean="0"/>
              <a:t>Nos parques infantis</a:t>
            </a:r>
            <a:endParaRPr lang="en-US" dirty="0"/>
          </a:p>
        </p:txBody>
      </p:sp>
      <p:pic>
        <p:nvPicPr>
          <p:cNvPr id="3074" name="Picture 2" descr="C:\Users\dgomes\Dropbox\TaraRecuperavel\fotosShare\Óbidos-FB\IMG_05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20754"/>
            <a:ext cx="4032448" cy="537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47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Nas bermas das estradas</a:t>
            </a:r>
            <a:endParaRPr lang="en-US" dirty="0"/>
          </a:p>
        </p:txBody>
      </p:sp>
      <p:pic>
        <p:nvPicPr>
          <p:cNvPr id="12291" name="Picture 3" descr="C:\Users\dgomes\Dropbox\TaraRecuperavel\fotosShare\cicloviaBaleal-FB\P12800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052736"/>
            <a:ext cx="388843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10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pt-PT" dirty="0" smtClean="0"/>
              <a:t>Florestas</a:t>
            </a:r>
            <a:endParaRPr lang="en-US" dirty="0"/>
          </a:p>
        </p:txBody>
      </p:sp>
      <p:pic>
        <p:nvPicPr>
          <p:cNvPr id="7171" name="Picture 3" descr="C:\Users\dgomes\Dropbox\TaraRecuperavel\reartigoparaaknaarteemdefesadoambiente\b_1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780" y="1196752"/>
            <a:ext cx="3960440" cy="528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2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PT" dirty="0" smtClean="0"/>
              <a:t>Rios</a:t>
            </a:r>
            <a:endParaRPr lang="en-US" dirty="0"/>
          </a:p>
        </p:txBody>
      </p:sp>
      <p:pic>
        <p:nvPicPr>
          <p:cNvPr id="13314" name="Picture 2" descr="C:\Users\dgomes\Dropbox\TaraRecuperavel\fotosShare\Cartazes\P12807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1"/>
            <a:ext cx="7128792" cy="534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65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dgomes\Dropbox\TaraRecuperavel\fotosShare\baleal-FB\IMG_04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744" y="1070044"/>
            <a:ext cx="4037469" cy="538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832" y="-99392"/>
            <a:ext cx="8229600" cy="1143000"/>
          </a:xfrm>
        </p:spPr>
        <p:txBody>
          <a:bodyPr/>
          <a:lstStyle/>
          <a:p>
            <a:r>
              <a:rPr lang="pt-PT" dirty="0" smtClean="0"/>
              <a:t>Nas praias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04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77072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pt-PT" sz="4800" dirty="0" smtClean="0"/>
              <a:t>O que pensam desta situação?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3512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pt-PT" dirty="0" smtClean="0"/>
              <a:t>Decidi começar a limpar as praias</a:t>
            </a:r>
            <a:endParaRPr lang="en-US" dirty="0"/>
          </a:p>
        </p:txBody>
      </p:sp>
      <p:pic>
        <p:nvPicPr>
          <p:cNvPr id="17410" name="Picture 2" descr="C:\Users\dgomes\Dropbox\TaraRecuperavel\Cidadania2.0\23890_331877050243638_206444520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6273431" cy="500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4"/>
          <p:cNvSpPr txBox="1">
            <a:spLocks/>
          </p:cNvSpPr>
          <p:nvPr/>
        </p:nvSpPr>
        <p:spPr>
          <a:xfrm>
            <a:off x="-345232" y="6204445"/>
            <a:ext cx="8229600" cy="53692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2000" dirty="0" smtClean="0">
                <a:hlinkClick r:id="rId4" action="ppaction://hlinkfile"/>
              </a:rPr>
              <a:t>facebook.com/</a:t>
            </a:r>
            <a:r>
              <a:rPr lang="pt-PT" sz="2000" dirty="0" err="1" smtClean="0">
                <a:hlinkClick r:id="rId4" action="ppaction://hlinkfile"/>
              </a:rPr>
              <a:t>AjudeALimparAPraia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2078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264" y="116632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Mas por mais garrafas que limpe, voltam sempre a aparecer</a:t>
            </a:r>
            <a:endParaRPr lang="en-US" dirty="0"/>
          </a:p>
        </p:txBody>
      </p:sp>
      <p:pic>
        <p:nvPicPr>
          <p:cNvPr id="18434" name="Picture 2" descr="C:\Users\dgomes\Dropbox\TaraRecuperavel\fotosShare\Peniche\IMG_07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16704" y="2123856"/>
            <a:ext cx="5112570" cy="383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63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Autofit/>
          </a:bodyPr>
          <a:lstStyle/>
          <a:p>
            <a:r>
              <a:rPr lang="pt-PT" sz="7200" dirty="0" smtClean="0"/>
              <a:t>Como se </a:t>
            </a:r>
            <a:r>
              <a:rPr lang="pt-PT" sz="7200" dirty="0"/>
              <a:t>resolve este </a:t>
            </a:r>
            <a:r>
              <a:rPr lang="pt-PT" sz="7200" dirty="0" smtClean="0"/>
              <a:t>problema?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65266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3159224"/>
          </a:xfrm>
        </p:spPr>
        <p:txBody>
          <a:bodyPr>
            <a:noAutofit/>
          </a:bodyPr>
          <a:lstStyle/>
          <a:p>
            <a:r>
              <a:rPr lang="pt-PT" sz="4800" dirty="0" smtClean="0"/>
              <a:t/>
            </a:r>
            <a:br>
              <a:rPr lang="pt-PT" sz="4800" dirty="0" smtClean="0"/>
            </a:br>
            <a:r>
              <a:rPr lang="pt-PT" sz="4800" dirty="0" smtClean="0"/>
              <a:t/>
            </a:r>
            <a:br>
              <a:rPr lang="pt-PT" sz="4800" dirty="0" smtClean="0"/>
            </a:br>
            <a:r>
              <a:rPr lang="pt-PT" sz="4800" dirty="0" smtClean="0"/>
              <a:t>Se as garrafas e latas valessem dinheiro não seriam atiradas para o chão.</a:t>
            </a:r>
            <a:br>
              <a:rPr lang="pt-PT" sz="4800" dirty="0" smtClean="0"/>
            </a:br>
            <a:r>
              <a:rPr lang="pt-PT" sz="4800" dirty="0" smtClean="0"/>
              <a:t/>
            </a:r>
            <a:br>
              <a:rPr lang="pt-PT" sz="4800" dirty="0" smtClean="0"/>
            </a:br>
            <a:r>
              <a:rPr lang="pt-PT" sz="4800" dirty="0"/>
              <a:t/>
            </a:r>
            <a:br>
              <a:rPr lang="pt-PT" sz="4800" dirty="0"/>
            </a:br>
            <a:r>
              <a:rPr lang="pt-PT" sz="4800" dirty="0"/>
              <a:t/>
            </a:r>
            <a:br>
              <a:rPr lang="pt-PT" sz="4800" dirty="0"/>
            </a:b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4401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7835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pt-PT" sz="4800" dirty="0" smtClean="0"/>
              <a:t>Política de Tara Recuperável: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532037"/>
            <a:ext cx="8229600" cy="3417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4000" dirty="0"/>
              <a:t>É obrigatório que todas as garrafas (mesmo as de plástico) e latas tenham Tara </a:t>
            </a:r>
            <a:r>
              <a:rPr lang="pt-PT" sz="4000" dirty="0" smtClean="0"/>
              <a:t>Recuperável.</a:t>
            </a:r>
          </a:p>
          <a:p>
            <a:pPr marL="0" indent="0">
              <a:buNone/>
            </a:pPr>
            <a:endParaRPr lang="pt-PT" sz="4000" dirty="0"/>
          </a:p>
        </p:txBody>
      </p:sp>
    </p:spTree>
    <p:extLst>
      <p:ext uri="{BB962C8B-B14F-4D97-AF65-F5344CB8AC3E}">
        <p14:creationId xmlns:p14="http://schemas.microsoft.com/office/powerpoint/2010/main" val="99924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/>
          <a:lstStyle/>
          <a:p>
            <a:r>
              <a:rPr lang="pt-PT" dirty="0" smtClean="0"/>
              <a:t>Quem polui perde dinheiro</a:t>
            </a:r>
            <a:endParaRPr lang="en-US" dirty="0"/>
          </a:p>
        </p:txBody>
      </p:sp>
      <p:pic>
        <p:nvPicPr>
          <p:cNvPr id="13314" name="Picture 2" descr="C:\Users\dgomes\Dropbox\TaraRecuperavel\Cidadania2.0\8832291-full-garbage-cans-with-euro-notes-and-euro-coins-on-white-backgrou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983" y="1772816"/>
            <a:ext cx="6040361" cy="403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4"/>
          <p:cNvSpPr txBox="1">
            <a:spLocks/>
          </p:cNvSpPr>
          <p:nvPr/>
        </p:nvSpPr>
        <p:spPr>
          <a:xfrm>
            <a:off x="755576" y="5805264"/>
            <a:ext cx="6956376" cy="53692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2000" dirty="0">
                <a:hlinkClick r:id="rId4" action="ppaction://hlinkfile"/>
              </a:rPr>
              <a:t>123rf.com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1509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3794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PT" dirty="0" smtClean="0"/>
              <a:t>Quem limpa é recompensado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5527773"/>
            <a:ext cx="8316416" cy="11415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PT" sz="2800" dirty="0" err="1" smtClean="0"/>
              <a:t>Eduard</a:t>
            </a:r>
            <a:r>
              <a:rPr lang="pt-PT" sz="2800" dirty="0" smtClean="0"/>
              <a:t> </a:t>
            </a:r>
            <a:r>
              <a:rPr lang="pt-PT" sz="2800" dirty="0" err="1" smtClean="0"/>
              <a:t>Lüning</a:t>
            </a:r>
            <a:r>
              <a:rPr lang="pt-PT" sz="2800" dirty="0" smtClean="0"/>
              <a:t> venceu a pobreza apanhando garrafas com tara recuperável. </a:t>
            </a:r>
            <a:r>
              <a:rPr lang="pt-PT" sz="2800" dirty="0" smtClean="0">
                <a:hlinkClick r:id="rId3" action="ppaction://hlinkfile"/>
              </a:rPr>
              <a:t>feines-buch.com</a:t>
            </a:r>
            <a:endParaRPr lang="pt-PT" sz="2800" dirty="0"/>
          </a:p>
        </p:txBody>
      </p:sp>
      <p:pic>
        <p:nvPicPr>
          <p:cNvPr id="5122" name="Picture 2" descr="C:\Users\dgomes\Dropbox\TaraRecuperavel\Cidadania2.0\dos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2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gomes\Dropbox\TaraRecuperavel\Cidadania2.0\BottleBill.org - Worldwide_1351084907657Cro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24744"/>
            <a:ext cx="5472608" cy="510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Funciona em 23 países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idx="4294967295"/>
          </p:nvPr>
        </p:nvSpPr>
        <p:spPr>
          <a:xfrm>
            <a:off x="-633264" y="6237312"/>
            <a:ext cx="8229600" cy="53816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t-PT" sz="2000" dirty="0" smtClean="0">
                <a:hlinkClick r:id="rId4" action="ppaction://hlinkfile"/>
              </a:rPr>
              <a:t>bottlebill.org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7371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“</a:t>
            </a:r>
            <a:r>
              <a:rPr lang="pt-PT" dirty="0" err="1" smtClean="0"/>
              <a:t>It</a:t>
            </a:r>
            <a:r>
              <a:rPr lang="pt-PT" dirty="0" smtClean="0"/>
              <a:t> </a:t>
            </a:r>
            <a:r>
              <a:rPr lang="pt-PT" dirty="0" err="1" smtClean="0"/>
              <a:t>pays</a:t>
            </a:r>
            <a:r>
              <a:rPr lang="pt-PT" dirty="0" smtClean="0"/>
              <a:t> to </a:t>
            </a:r>
            <a:r>
              <a:rPr lang="pt-PT" dirty="0" err="1" smtClean="0"/>
              <a:t>recycle</a:t>
            </a:r>
            <a:r>
              <a:rPr lang="pt-PT" dirty="0" smtClean="0"/>
              <a:t>”</a:t>
            </a:r>
            <a:endParaRPr lang="en-US" dirty="0"/>
          </a:p>
        </p:txBody>
      </p:sp>
      <p:pic>
        <p:nvPicPr>
          <p:cNvPr id="14338" name="Picture 2" descr="C:\Users\dgomes\Dropbox\TaraRecuperavel\Cidadania2.0\recycling--600x4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7011144" cy="523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15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75656" y="3212976"/>
            <a:ext cx="7221488" cy="2583160"/>
          </a:xfrm>
        </p:spPr>
        <p:txBody>
          <a:bodyPr>
            <a:noAutofit/>
          </a:bodyPr>
          <a:lstStyle/>
          <a:p>
            <a:pPr algn="r"/>
            <a:r>
              <a:rPr lang="pt-PT" sz="8000" dirty="0" smtClean="0"/>
              <a:t>Vantagens da Tara Recuper</a:t>
            </a:r>
            <a:r>
              <a:rPr lang="pt-PT" sz="8000" dirty="0"/>
              <a:t>á</a:t>
            </a:r>
            <a:r>
              <a:rPr lang="pt-PT" sz="8000" dirty="0" smtClean="0"/>
              <a:t>vel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97395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pt-PT" dirty="0" smtClean="0"/>
              <a:t>Paisagens mais limpas</a:t>
            </a:r>
            <a:endParaRPr lang="en-US" dirty="0"/>
          </a:p>
        </p:txBody>
      </p:sp>
      <p:pic>
        <p:nvPicPr>
          <p:cNvPr id="20483" name="Picture 3" descr="C:\Users\dgomes\Dropbox\TaraRecuperavel\fotosShare\naturezaLimpa\P12903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396161" cy="479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99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067128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Protege os animais da ingestão de plásticos</a:t>
            </a:r>
            <a:endParaRPr lang="en-US" dirty="0"/>
          </a:p>
        </p:txBody>
      </p:sp>
      <p:pic>
        <p:nvPicPr>
          <p:cNvPr id="21506" name="Picture 2" descr="C:\Users\dgomes\Dropbox\TaraRecuperavel\fotosShare\naturezaLimpa\P12905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92796"/>
            <a:ext cx="6480720" cy="486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10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-27384"/>
            <a:ext cx="8229600" cy="1143000"/>
          </a:xfrm>
        </p:spPr>
        <p:txBody>
          <a:bodyPr/>
          <a:lstStyle/>
          <a:p>
            <a:r>
              <a:rPr lang="pt-PT" dirty="0" smtClean="0"/>
              <a:t>Reduz importações de petróleo</a:t>
            </a:r>
            <a:endParaRPr lang="en-US" dirty="0"/>
          </a:p>
        </p:txBody>
      </p:sp>
      <p:pic>
        <p:nvPicPr>
          <p:cNvPr id="2050" name="Picture 2" descr="C:\Users\dgomes\Dropbox\TaraRecuperavel\Cidadania2.0\539148_4365804103903_494887117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185" y="1124744"/>
            <a:ext cx="4302039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-1620688" y="6093296"/>
            <a:ext cx="8229600" cy="53692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000" dirty="0" smtClean="0">
                <a:hlinkClick r:id="rId4"/>
              </a:rPr>
              <a:t>thefreedomfilm.com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393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8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Torna os produtos mais baratos para o consumidor (não poluidor)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66480" y="5373216"/>
            <a:ext cx="8229600" cy="53692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t-PT" sz="2000" dirty="0" smtClean="0">
                <a:hlinkClick r:id="rId3" action="ppaction://hlinkfile"/>
              </a:rPr>
              <a:t>continente.pt</a:t>
            </a:r>
            <a:endParaRPr lang="en-US" sz="2000" dirty="0"/>
          </a:p>
        </p:txBody>
      </p:sp>
      <p:pic>
        <p:nvPicPr>
          <p:cNvPr id="3075" name="Picture 3" descr="C:\Users\dgomes\Dropbox\TaraRecuperavel\Cidadania2.0\Continente Online_135108600607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8644560" cy="3528392"/>
          </a:xfrm>
          <a:prstGeom prst="rect">
            <a:avLst/>
          </a:prstGeom>
          <a:noFill/>
          <a:ln w="34925">
            <a:noFill/>
          </a:ln>
          <a:effectLst>
            <a:outerShdw blurRad="50800" dist="101600" dir="540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771800" y="2564904"/>
            <a:ext cx="936104" cy="360040"/>
          </a:xfrm>
          <a:prstGeom prst="rect">
            <a:avLst/>
          </a:prstGeom>
          <a:noFill/>
          <a:ln w="3492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771800" y="3071862"/>
            <a:ext cx="5367688" cy="1077218"/>
          </a:xfrm>
          <a:prstGeom prst="rect">
            <a:avLst/>
          </a:prstGeom>
          <a:solidFill>
            <a:schemeClr val="bg1"/>
          </a:solidFill>
          <a:ln w="3492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3200" b="1" dirty="0" smtClean="0"/>
              <a:t>Cerveja em garrafa de tara recuperável é 24% mais barata</a:t>
            </a:r>
            <a:endParaRPr lang="en-US" sz="3200" b="1" dirty="0"/>
          </a:p>
        </p:txBody>
      </p:sp>
      <p:sp>
        <p:nvSpPr>
          <p:cNvPr id="12" name="Rectangle 11"/>
          <p:cNvSpPr/>
          <p:nvPr/>
        </p:nvSpPr>
        <p:spPr>
          <a:xfrm>
            <a:off x="2771800" y="4509120"/>
            <a:ext cx="936104" cy="360040"/>
          </a:xfrm>
          <a:prstGeom prst="rect">
            <a:avLst/>
          </a:prstGeom>
          <a:noFill/>
          <a:ln w="3492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4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Torna a separação de materiais para reciclagem mais eficaz</a:t>
            </a:r>
            <a:endParaRPr lang="en-US" dirty="0"/>
          </a:p>
        </p:txBody>
      </p:sp>
      <p:pic>
        <p:nvPicPr>
          <p:cNvPr id="4098" name="Picture 2" descr="C:\Users\dgomes\Dropbox\TaraRecuperavel\Cidadania2.0\tonhoc7.blogspot.p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67688"/>
            <a:ext cx="5688632" cy="406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849288" y="5723274"/>
            <a:ext cx="8229600" cy="53692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t-PT" sz="2000" dirty="0" smtClean="0">
                <a:hlinkClick r:id="rId4" action="ppaction://hlinkfile"/>
              </a:rPr>
              <a:t>tonhoc7.blogspot.pt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152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Reduz incêndios causados por garrafas de vidro (efeito lupa)</a:t>
            </a:r>
            <a:endParaRPr lang="en-US" dirty="0"/>
          </a:p>
        </p:txBody>
      </p:sp>
      <p:pic>
        <p:nvPicPr>
          <p:cNvPr id="7170" name="Picture 2" descr="C:\Users\dgomes\Dropbox\TaraRecuperavel\Cidadania2.0\2.bp.blogspot.com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48" y="1340768"/>
            <a:ext cx="7848872" cy="484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251520" y="6180905"/>
            <a:ext cx="8229600" cy="53692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000" dirty="0" smtClean="0">
                <a:hlinkClick r:id="rId4"/>
              </a:rPr>
              <a:t>protecaoincendiosunb.blogspot.pt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109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pt-PT" dirty="0" smtClean="0"/>
              <a:t>A solução Tara Recuperável combateria 4 dos 10 tipos de </a:t>
            </a:r>
            <a:r>
              <a:rPr lang="pt-PT" dirty="0"/>
              <a:t>L</a:t>
            </a:r>
            <a:r>
              <a:rPr lang="pt-PT" dirty="0" smtClean="0"/>
              <a:t>ixo Marinho mais comuns</a:t>
            </a:r>
            <a:endParaRPr lang="pt-PT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628800"/>
            <a:ext cx="5873983" cy="488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3245183" y="3600606"/>
            <a:ext cx="1440160" cy="2376264"/>
            <a:chOff x="3245183" y="3370787"/>
            <a:chExt cx="1440160" cy="2376264"/>
          </a:xfrm>
        </p:grpSpPr>
        <p:sp>
          <p:nvSpPr>
            <p:cNvPr id="5" name="Oval 4"/>
            <p:cNvSpPr/>
            <p:nvPr/>
          </p:nvSpPr>
          <p:spPr>
            <a:xfrm>
              <a:off x="3245183" y="3370787"/>
              <a:ext cx="1368152" cy="288032"/>
            </a:xfrm>
            <a:prstGeom prst="ellipse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3245183" y="3730827"/>
              <a:ext cx="1368152" cy="288032"/>
            </a:xfrm>
            <a:prstGeom prst="ellipse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Oval 9"/>
            <p:cNvSpPr/>
            <p:nvPr/>
          </p:nvSpPr>
          <p:spPr>
            <a:xfrm>
              <a:off x="3317191" y="4882955"/>
              <a:ext cx="1368152" cy="288032"/>
            </a:xfrm>
            <a:prstGeom prst="ellipse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" name="Oval 10"/>
            <p:cNvSpPr/>
            <p:nvPr/>
          </p:nvSpPr>
          <p:spPr>
            <a:xfrm>
              <a:off x="3317191" y="5459019"/>
              <a:ext cx="1368152" cy="288032"/>
            </a:xfrm>
            <a:prstGeom prst="ellipse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21929639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pt-PT" sz="4000" dirty="0"/>
              <a:t>1º objectivo foi atingido após 3 </a:t>
            </a:r>
            <a:r>
              <a:rPr lang="pt-PT" sz="4000" dirty="0" smtClean="0"/>
              <a:t>anos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83965"/>
            <a:ext cx="8229600" cy="3705275"/>
          </a:xfrm>
        </p:spPr>
        <p:txBody>
          <a:bodyPr>
            <a:normAutofit/>
          </a:bodyPr>
          <a:lstStyle/>
          <a:p>
            <a:r>
              <a:rPr lang="pt-PT" dirty="0" smtClean="0"/>
              <a:t>Inclusão da solução Tara Recuperável no programa eleitoral de um partido político (PAN)</a:t>
            </a:r>
          </a:p>
          <a:p>
            <a:r>
              <a:rPr lang="pt-PT" dirty="0" smtClean="0"/>
              <a:t>Os sacos leves demoraram anos de trabalho até serem banidos de Portugal (2015)</a:t>
            </a:r>
          </a:p>
          <a:p>
            <a:r>
              <a:rPr lang="pt-PT" dirty="0"/>
              <a:t>Só precisamos de legislação em Portugal como já foi criada noutros países</a:t>
            </a:r>
          </a:p>
        </p:txBody>
      </p:sp>
    </p:spTree>
    <p:extLst>
      <p:ext uri="{BB962C8B-B14F-4D97-AF65-F5344CB8AC3E}">
        <p14:creationId xmlns:p14="http://schemas.microsoft.com/office/powerpoint/2010/main" val="310688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gomes\Dropbox\TaraRecuperavel\fotosShare\Cartazes\DSC060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52736"/>
            <a:ext cx="6624736" cy="496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Juntem-se a nós para </a:t>
            </a:r>
            <a:r>
              <a:rPr lang="pt-PT" dirty="0"/>
              <a:t>o </a:t>
            </a:r>
            <a:r>
              <a:rPr lang="pt-PT" dirty="0" smtClean="0"/>
              <a:t>conseguirmos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-252536" y="6165304"/>
            <a:ext cx="8229600" cy="1329011"/>
          </a:xfrm>
        </p:spPr>
        <p:txBody>
          <a:bodyPr/>
          <a:lstStyle/>
          <a:p>
            <a:pPr marL="0" indent="0" algn="r">
              <a:buNone/>
            </a:pPr>
            <a:r>
              <a:rPr lang="pt-PT" dirty="0" smtClean="0"/>
              <a:t>Obrigado!</a:t>
            </a:r>
            <a:endParaRPr lang="en-US" dirty="0"/>
          </a:p>
        </p:txBody>
      </p:sp>
      <p:pic>
        <p:nvPicPr>
          <p:cNvPr id="6" name="Picture 3" descr="C:\Users\dgomes\Dropbox\TaraRecuperavel\fotosShare\ArtesGráficas\logoFinal\perfil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188" y="1052736"/>
            <a:ext cx="1692188" cy="16921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30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t-PT" dirty="0" smtClean="0"/>
              <a:t>Outras iniciativas de combate ao Lixo </a:t>
            </a:r>
            <a:r>
              <a:rPr lang="pt-PT" dirty="0"/>
              <a:t>M</a:t>
            </a:r>
            <a:r>
              <a:rPr lang="pt-PT" dirty="0" smtClean="0"/>
              <a:t>arinho</a:t>
            </a:r>
            <a:endParaRPr lang="pt-PT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62880" y="4725145"/>
            <a:ext cx="8229600" cy="1652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5400" dirty="0" smtClean="0"/>
              <a:t>Juntos por um mar sem lixo!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pt-PT" dirty="0" smtClean="0"/>
              <a:t>Brigada </a:t>
            </a:r>
            <a:r>
              <a:rPr lang="pt-PT" dirty="0"/>
              <a:t>do Mar</a:t>
            </a:r>
          </a:p>
          <a:p>
            <a:pPr fontAlgn="base"/>
            <a:r>
              <a:rPr lang="pt-PT" dirty="0" smtClean="0"/>
              <a:t>Ajude </a:t>
            </a:r>
            <a:r>
              <a:rPr lang="pt-PT" dirty="0"/>
              <a:t>a Limpar a Praia! </a:t>
            </a:r>
          </a:p>
          <a:p>
            <a:pPr fontAlgn="base"/>
            <a:r>
              <a:rPr lang="pt-PT" dirty="0" smtClean="0"/>
              <a:t>Portugal </a:t>
            </a:r>
            <a:r>
              <a:rPr lang="pt-PT" dirty="0"/>
              <a:t>Sem </a:t>
            </a:r>
            <a:r>
              <a:rPr lang="pt-PT" dirty="0" smtClean="0"/>
              <a:t>Beatas</a:t>
            </a:r>
          </a:p>
          <a:p>
            <a:pPr fontAlgn="base"/>
            <a:r>
              <a:rPr lang="pt-PT" dirty="0" smtClean="0"/>
              <a:t>MARLISCO.eu</a:t>
            </a:r>
          </a:p>
          <a:p>
            <a:pPr fontAlgn="base"/>
            <a:r>
              <a:rPr lang="pt-PT" dirty="0"/>
              <a:t>Associação Portuguesa do Lixo Marinho</a:t>
            </a:r>
          </a:p>
          <a:p>
            <a:pPr marL="0" indent="0" fontAlgn="base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51185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3106</TotalTime>
  <Words>722</Words>
  <Application>Microsoft Office PowerPoint</Application>
  <PresentationFormat>On-screen Show (4:3)</PresentationFormat>
  <Paragraphs>152</Paragraphs>
  <Slides>46</Slides>
  <Notes>46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Lixo Marinho</vt:lpstr>
      <vt:lpstr>Onde está o Lixo Marinho?</vt:lpstr>
      <vt:lpstr>Lixo Marinho:  está à porta da nossa casa</vt:lpstr>
      <vt:lpstr>No Inverno, as nossas praias são assim</vt:lpstr>
      <vt:lpstr>Como é que o lixo marinho nos afecta?</vt:lpstr>
      <vt:lpstr>O que é o Lixo Marinho</vt:lpstr>
      <vt:lpstr>Origens do lixo marinho</vt:lpstr>
      <vt:lpstr>Beatas de cigarro:  um problema ambiental subestimado</vt:lpstr>
      <vt:lpstr>O que podemos fazer para combater o Lixo Marinho?</vt:lpstr>
      <vt:lpstr>Combater o Lixo Marinho do dia-a-dia</vt:lpstr>
      <vt:lpstr>Ajudar a Limpar a Praia</vt:lpstr>
      <vt:lpstr>Apareçam no Sábado em Peniche e comemorem o dia nacional da limpeza de praia</vt:lpstr>
      <vt:lpstr>Para acabar com as garrafas e latas pelo chão</vt:lpstr>
      <vt:lpstr>Em Portugal, onde podemos encontrar garrafas e latas?</vt:lpstr>
      <vt:lpstr>Garrafas à venda em supermercados</vt:lpstr>
      <vt:lpstr>Cafés, restaurantes ou bares</vt:lpstr>
      <vt:lpstr>Mas depois das garrafas serem usadas</vt:lpstr>
      <vt:lpstr>Nos passeios das ruas</vt:lpstr>
      <vt:lpstr>Monumentos</vt:lpstr>
      <vt:lpstr>Jardins</vt:lpstr>
      <vt:lpstr>Nos parques infantis</vt:lpstr>
      <vt:lpstr>Nas bermas das estradas</vt:lpstr>
      <vt:lpstr>Florestas</vt:lpstr>
      <vt:lpstr>Rios</vt:lpstr>
      <vt:lpstr>Nas praias</vt:lpstr>
      <vt:lpstr>O que pensam desta situação?</vt:lpstr>
      <vt:lpstr>Decidi começar a limpar as praias</vt:lpstr>
      <vt:lpstr>Mas por mais garrafas que limpe, voltam sempre a aparecer</vt:lpstr>
      <vt:lpstr>Como se resolve este problema?</vt:lpstr>
      <vt:lpstr>  Se as garrafas e latas valessem dinheiro não seriam atiradas para o chão.    </vt:lpstr>
      <vt:lpstr>Política de Tara Recuperável:</vt:lpstr>
      <vt:lpstr>Quem polui perde dinheiro</vt:lpstr>
      <vt:lpstr>Quem limpa é recompensado</vt:lpstr>
      <vt:lpstr>Funciona em 23 países</vt:lpstr>
      <vt:lpstr>“It pays to recycle”</vt:lpstr>
      <vt:lpstr>Vantagens da Tara Recuperável</vt:lpstr>
      <vt:lpstr>Paisagens mais limpas</vt:lpstr>
      <vt:lpstr>Protege os animais da ingestão de plásticos</vt:lpstr>
      <vt:lpstr>Reduz importações de petróleo</vt:lpstr>
      <vt:lpstr>Torna os produtos mais baratos para o consumidor (não poluidor)</vt:lpstr>
      <vt:lpstr>Torna a separação de materiais para reciclagem mais eficaz</vt:lpstr>
      <vt:lpstr>Reduz incêndios causados por garrafas de vidro (efeito lupa)</vt:lpstr>
      <vt:lpstr>A solução Tara Recuperável combateria 4 dos 10 tipos de Lixo Marinho mais comuns</vt:lpstr>
      <vt:lpstr>1º objectivo foi atingido após 3 anos</vt:lpstr>
      <vt:lpstr>Juntem-se a nós para o conseguirmos</vt:lpstr>
      <vt:lpstr>Outras iniciativas de combate ao Lixo Marinho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Tara Recuperável: basta de garrafas e latas pelo chão</dc:title>
  <dc:creator>Daniel Gomes</dc:creator>
  <cp:lastModifiedBy>Daniel Gomes</cp:lastModifiedBy>
  <cp:revision>95</cp:revision>
  <dcterms:created xsi:type="dcterms:W3CDTF">2012-10-23T17:15:54Z</dcterms:created>
  <dcterms:modified xsi:type="dcterms:W3CDTF">2015-09-22T11:39:13Z</dcterms:modified>
</cp:coreProperties>
</file>