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1" r:id="rId2"/>
  </p:sldIdLst>
  <p:sldSz cx="6858000" cy="9906000" type="A4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43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EAC921"/>
    <a:srgbClr val="66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6985" autoAdjust="0"/>
    <p:restoredTop sz="99866" autoAdjust="0"/>
  </p:normalViewPr>
  <p:slideViewPr>
    <p:cSldViewPr snapToGrid="0">
      <p:cViewPr>
        <p:scale>
          <a:sx n="100" d="100"/>
          <a:sy n="100" d="100"/>
        </p:scale>
        <p:origin x="-2022" y="1446"/>
      </p:cViewPr>
      <p:guideLst>
        <p:guide orient="horz" pos="3143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654B2-8BA6-46E4-8E99-FD9CE9FBCAF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B06BA-0DA2-4787-ABC1-9A36211FA08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0023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0DBF0-7241-4B2E-8F33-02EF469B23F6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1669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14627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39296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4713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60764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195357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918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783293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93804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40545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96909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55784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D8901-1468-4DCB-88DE-24310FD7BF6E}" type="datetimeFigureOut">
              <a:rPr lang="pt-PT" smtClean="0"/>
              <a:pPr/>
              <a:t>11-01-2016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609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277091" y="-5421"/>
            <a:ext cx="7185889" cy="1008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4" name="Retângulo 33"/>
          <p:cNvSpPr/>
          <p:nvPr/>
        </p:nvSpPr>
        <p:spPr>
          <a:xfrm>
            <a:off x="-3066103" y="1010090"/>
            <a:ext cx="2658533" cy="1524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CARTAZ DE SENSIBILIZAÇÃO</a:t>
            </a:r>
          </a:p>
          <a:p>
            <a:pPr algn="ctr"/>
            <a:r>
              <a:rPr lang="pt-PT" dirty="0" smtClean="0">
                <a:solidFill>
                  <a:schemeClr val="tx1"/>
                </a:solidFill>
              </a:rPr>
              <a:t>(traduzir para Castelhano)</a:t>
            </a:r>
            <a:r>
              <a:rPr lang="pt-PT" dirty="0" smtClean="0"/>
              <a:t> </a:t>
            </a:r>
            <a:endParaRPr lang="pt-PT" dirty="0"/>
          </a:p>
        </p:txBody>
      </p:sp>
      <p:grpSp>
        <p:nvGrpSpPr>
          <p:cNvPr id="9" name="Group 37"/>
          <p:cNvGrpSpPr/>
          <p:nvPr/>
        </p:nvGrpSpPr>
        <p:grpSpPr>
          <a:xfrm>
            <a:off x="56919" y="107800"/>
            <a:ext cx="6699147" cy="9755367"/>
            <a:chOff x="49794" y="-48950"/>
            <a:chExt cx="6699147" cy="9755367"/>
          </a:xfrm>
        </p:grpSpPr>
        <p:sp>
          <p:nvSpPr>
            <p:cNvPr id="35" name="Retângulo 6"/>
            <p:cNvSpPr/>
            <p:nvPr/>
          </p:nvSpPr>
          <p:spPr>
            <a:xfrm>
              <a:off x="121917" y="1667365"/>
              <a:ext cx="3252737" cy="1665263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Retângulo 6"/>
            <p:cNvSpPr/>
            <p:nvPr/>
          </p:nvSpPr>
          <p:spPr>
            <a:xfrm>
              <a:off x="3474645" y="1679799"/>
              <a:ext cx="3252737" cy="1649894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1320800" y="-48950"/>
              <a:ext cx="421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3600" b="1" dirty="0" err="1" smtClean="0">
                  <a:latin typeface="Stencil" pitchFamily="82" charset="0"/>
                </a:rPr>
                <a:t>SabÍA</a:t>
              </a:r>
              <a:r>
                <a:rPr lang="pt-PT" sz="3600" b="1" dirty="0" smtClean="0">
                  <a:latin typeface="Stencil" pitchFamily="82" charset="0"/>
                </a:rPr>
                <a:t> que</a:t>
              </a:r>
              <a:endParaRPr lang="pt-PT" sz="3600" b="1" dirty="0">
                <a:latin typeface="Stencil" pitchFamily="82" charset="0"/>
              </a:endParaRPr>
            </a:p>
          </p:txBody>
        </p:sp>
        <p:sp>
          <p:nvSpPr>
            <p:cNvPr id="7" name="Retângulo 6"/>
            <p:cNvSpPr/>
            <p:nvPr/>
          </p:nvSpPr>
          <p:spPr>
            <a:xfrm>
              <a:off x="109545" y="4337391"/>
              <a:ext cx="3265603" cy="1687237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116561" y="2295473"/>
              <a:ext cx="3248164" cy="10618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Las </a:t>
              </a: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colillas </a:t>
              </a: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son el residuo más frecuente en las playas de todo el mundo. </a:t>
              </a: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Las colillas no </a:t>
              </a: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son</a:t>
              </a: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  biodegradables!</a:t>
              </a:r>
              <a:endParaRPr lang="pt-PT" sz="14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endParaRPr>
            </a:p>
          </p:txBody>
        </p:sp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2471" y="6113124"/>
              <a:ext cx="3076829" cy="2258981"/>
            </a:xfrm>
            <a:prstGeom prst="roundRect">
              <a:avLst>
                <a:gd name="adj" fmla="val 20173"/>
              </a:avLst>
            </a:prstGeom>
            <a:ln>
              <a:noFill/>
            </a:ln>
            <a:effectLst/>
          </p:spPr>
        </p:pic>
        <p:sp>
          <p:nvSpPr>
            <p:cNvPr id="30" name="CaixaDeTexto 29"/>
            <p:cNvSpPr txBox="1"/>
            <p:nvPr/>
          </p:nvSpPr>
          <p:spPr>
            <a:xfrm>
              <a:off x="3599036" y="2437509"/>
              <a:ext cx="2952827" cy="7035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s-ES" sz="1400" b="1" dirty="0" smtClean="0"/>
                <a:t>Aves y peces las confunden con alimento y mueren al ingerirlas. </a:t>
              </a:r>
              <a:endParaRPr lang="pt-PT" sz="14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endParaRPr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3436" y="492407"/>
              <a:ext cx="1992427" cy="1898842"/>
            </a:xfrm>
            <a:prstGeom prst="ellipse">
              <a:avLst/>
            </a:prstGeom>
            <a:ln>
              <a:noFill/>
            </a:ln>
            <a:effectLst/>
          </p:spPr>
        </p:pic>
        <p:sp>
          <p:nvSpPr>
            <p:cNvPr id="33" name="CaixaDeTexto 32"/>
            <p:cNvSpPr txBox="1"/>
            <p:nvPr/>
          </p:nvSpPr>
          <p:spPr>
            <a:xfrm>
              <a:off x="82857" y="5283299"/>
              <a:ext cx="3326287" cy="6974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s-ES" sz="1400" b="1" dirty="0" smtClean="0">
                  <a:latin typeface="Arial Narrow" pitchFamily="34" charset="0"/>
                </a:rPr>
                <a:t>Los niños no entienden porque no deben jugar con </a:t>
              </a:r>
              <a:r>
                <a:rPr lang="es-ES" sz="1400" b="1" dirty="0" smtClean="0">
                  <a:latin typeface="Arial Narrow" pitchFamily="34" charset="0"/>
                </a:rPr>
                <a:t>colillas, </a:t>
              </a:r>
              <a:r>
                <a:rPr lang="es-ES" sz="1400" b="1" dirty="0" smtClean="0">
                  <a:latin typeface="Arial Narrow" pitchFamily="34" charset="0"/>
                </a:rPr>
                <a:t>o metérselas en la boca.</a:t>
              </a:r>
            </a:p>
          </p:txBody>
        </p:sp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85" y="3388121"/>
              <a:ext cx="1994013" cy="1991496"/>
            </a:xfrm>
            <a:prstGeom prst="ellipse">
              <a:avLst/>
            </a:prstGeom>
            <a:ln>
              <a:noFill/>
            </a:ln>
            <a:effectLst/>
          </p:spPr>
        </p:pic>
        <p:sp>
          <p:nvSpPr>
            <p:cNvPr id="37" name="Retângulo 6"/>
            <p:cNvSpPr/>
            <p:nvPr/>
          </p:nvSpPr>
          <p:spPr>
            <a:xfrm>
              <a:off x="3477375" y="4360196"/>
              <a:ext cx="3232553" cy="1651457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CaixaDeTexto 22"/>
            <p:cNvSpPr txBox="1"/>
            <p:nvPr/>
          </p:nvSpPr>
          <p:spPr>
            <a:xfrm>
              <a:off x="3512319" y="5271455"/>
              <a:ext cx="3224256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Una </a:t>
              </a: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c</a:t>
              </a: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olilla </a:t>
              </a: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puede contaminar hasta 2L de agua con cerca de 4700 sustancias tóxicas.</a:t>
              </a:r>
            </a:p>
          </p:txBody>
        </p:sp>
        <p:pic>
          <p:nvPicPr>
            <p:cNvPr id="1026" name="Picture 2" descr="http://blog.suteraharbour.com/wp-content/uploads/2013/08/cigarette_butts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69240" y="464779"/>
              <a:ext cx="2105893" cy="1954099"/>
            </a:xfrm>
            <a:prstGeom prst="ellipse">
              <a:avLst/>
            </a:prstGeom>
            <a:noFill/>
          </p:spPr>
        </p:pic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816" y="3388121"/>
              <a:ext cx="2113522" cy="1965249"/>
            </a:xfrm>
            <a:prstGeom prst="ellipse">
              <a:avLst/>
            </a:prstGeom>
            <a:ln>
              <a:noFill/>
            </a:ln>
            <a:effectLst/>
          </p:spPr>
        </p:pic>
        <p:grpSp>
          <p:nvGrpSpPr>
            <p:cNvPr id="13" name="Grupo 13"/>
            <p:cNvGrpSpPr/>
            <p:nvPr/>
          </p:nvGrpSpPr>
          <p:grpSpPr>
            <a:xfrm>
              <a:off x="3551669" y="8430096"/>
              <a:ext cx="3074050" cy="599397"/>
              <a:chOff x="8695824" y="7726695"/>
              <a:chExt cx="3074050" cy="438440"/>
            </a:xfrm>
          </p:grpSpPr>
          <p:sp>
            <p:nvSpPr>
              <p:cNvPr id="36" name="Retângulo 6"/>
              <p:cNvSpPr/>
              <p:nvPr/>
            </p:nvSpPr>
            <p:spPr>
              <a:xfrm>
                <a:off x="8695824" y="7726695"/>
                <a:ext cx="3067890" cy="438440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0" name="CaixaDeTexto 9"/>
              <p:cNvSpPr txBox="1"/>
              <p:nvPr/>
            </p:nvSpPr>
            <p:spPr>
              <a:xfrm>
                <a:off x="8695824" y="7767986"/>
                <a:ext cx="3074050" cy="382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400" b="1" dirty="0" smtClean="0">
                    <a:latin typeface="Arial Narrow" panose="020B0606020202030204" pitchFamily="34" charset="0"/>
                  </a:rPr>
                  <a:t>Por </a:t>
                </a:r>
                <a:r>
                  <a:rPr lang="pt-PT" sz="1400" b="1" dirty="0" err="1" smtClean="0">
                    <a:latin typeface="Arial Narrow" panose="020B0606020202030204" pitchFamily="34" charset="0"/>
                  </a:rPr>
                  <a:t>un</a:t>
                </a:r>
                <a:r>
                  <a:rPr lang="pt-PT" sz="1400" b="1" dirty="0" smtClean="0">
                    <a:latin typeface="Arial Narrow" panose="020B0606020202030204" pitchFamily="34" charset="0"/>
                  </a:rPr>
                  <a:t> ambiente </a:t>
                </a:r>
                <a:r>
                  <a:rPr lang="pt-PT" sz="1400" b="1" dirty="0" err="1" smtClean="0">
                    <a:latin typeface="Arial Narrow" panose="020B0606020202030204" pitchFamily="34" charset="0"/>
                  </a:rPr>
                  <a:t>mejor</a:t>
                </a:r>
                <a:endParaRPr lang="pt-PT" sz="1400" b="1" dirty="0" smtClean="0">
                  <a:latin typeface="Arial Narrow" panose="020B0606020202030204" pitchFamily="34" charset="0"/>
                </a:endParaRPr>
              </a:p>
              <a:p>
                <a:pPr algn="ctr"/>
                <a:r>
                  <a:rPr lang="pt-PT" sz="1400" b="1" dirty="0" smtClean="0">
                    <a:latin typeface="Arial Narrow" panose="020B0606020202030204" pitchFamily="34" charset="0"/>
                  </a:rPr>
                  <a:t>Vamos a divulgar este </a:t>
                </a:r>
                <a:r>
                  <a:rPr lang="pt-PT" sz="1400" b="1" dirty="0" err="1" smtClean="0">
                    <a:latin typeface="Arial Narrow" panose="020B0606020202030204" pitchFamily="34" charset="0"/>
                  </a:rPr>
                  <a:t>mensaje</a:t>
                </a:r>
                <a:r>
                  <a:rPr lang="pt-PT" sz="1400" b="1" dirty="0" smtClean="0">
                    <a:latin typeface="Arial Narrow" panose="020B0606020202030204" pitchFamily="34" charset="0"/>
                  </a:rPr>
                  <a:t>!</a:t>
                </a:r>
              </a:p>
            </p:txBody>
          </p:sp>
        </p:grpSp>
        <p:pic>
          <p:nvPicPr>
            <p:cNvPr id="18" name="Imagem 17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4007" t="-533" r="25331" b="-1321"/>
            <a:stretch/>
          </p:blipFill>
          <p:spPr>
            <a:xfrm rot="1539459">
              <a:off x="3013412" y="456792"/>
              <a:ext cx="831177" cy="1234892"/>
            </a:xfrm>
            <a:prstGeom prst="rect">
              <a:avLst/>
            </a:prstGeom>
          </p:spPr>
        </p:pic>
        <p:grpSp>
          <p:nvGrpSpPr>
            <p:cNvPr id="14" name="Grupo 12"/>
            <p:cNvGrpSpPr/>
            <p:nvPr/>
          </p:nvGrpSpPr>
          <p:grpSpPr>
            <a:xfrm>
              <a:off x="49794" y="6130973"/>
              <a:ext cx="3473862" cy="3267880"/>
              <a:chOff x="209638" y="6702267"/>
              <a:chExt cx="3326287" cy="3267880"/>
            </a:xfrm>
          </p:grpSpPr>
          <p:pic>
            <p:nvPicPr>
              <p:cNvPr id="3" name="Imagem 2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035" t="6945" r="943"/>
              <a:stretch/>
            </p:blipFill>
            <p:spPr>
              <a:xfrm>
                <a:off x="272535" y="6702267"/>
                <a:ext cx="3094234" cy="3076005"/>
              </a:xfrm>
              <a:prstGeom prst="roundRect">
                <a:avLst>
                  <a:gd name="adj" fmla="val 16667"/>
                </a:avLst>
              </a:prstGeom>
              <a:solidFill>
                <a:srgbClr val="EAC921"/>
              </a:solidFill>
              <a:ln>
                <a:noFill/>
              </a:ln>
              <a:effectLst/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contourClr>
                  <a:srgbClr val="969696"/>
                </a:contourClr>
              </a:sp3d>
            </p:spPr>
          </p:pic>
          <p:sp>
            <p:nvSpPr>
              <p:cNvPr id="26" name="Retângulo 6"/>
              <p:cNvSpPr/>
              <p:nvPr/>
            </p:nvSpPr>
            <p:spPr>
              <a:xfrm>
                <a:off x="311612" y="8341590"/>
                <a:ext cx="3030946" cy="958614"/>
              </a:xfrm>
              <a:prstGeom prst="roundRect">
                <a:avLst/>
              </a:prstGeom>
              <a:solidFill>
                <a:srgbClr val="EAC9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7" name="Retângulo 6"/>
              <p:cNvSpPr/>
              <p:nvPr/>
            </p:nvSpPr>
            <p:spPr>
              <a:xfrm>
                <a:off x="471899" y="9264842"/>
                <a:ext cx="2480451" cy="407510"/>
              </a:xfrm>
              <a:prstGeom prst="roundRect">
                <a:avLst/>
              </a:prstGeom>
              <a:solidFill>
                <a:srgbClr val="EAC9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Corda 4"/>
              <p:cNvSpPr/>
              <p:nvPr/>
            </p:nvSpPr>
            <p:spPr>
              <a:xfrm rot="20571214">
                <a:off x="293108" y="9072809"/>
                <a:ext cx="851547" cy="599535"/>
              </a:xfrm>
              <a:prstGeom prst="chord">
                <a:avLst/>
              </a:prstGeom>
              <a:solidFill>
                <a:srgbClr val="EAC9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5" name="CaixaDeTexto 24"/>
              <p:cNvSpPr txBox="1"/>
              <p:nvPr/>
            </p:nvSpPr>
            <p:spPr>
              <a:xfrm>
                <a:off x="233196" y="8618559"/>
                <a:ext cx="3212094" cy="1351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s-ES" sz="1400" b="1" dirty="0" smtClean="0">
                    <a:latin typeface="Arial Narrow" pitchFamily="34" charset="0"/>
                  </a:rPr>
                  <a:t>Cada minuto, 7000 </a:t>
                </a:r>
                <a:r>
                  <a:rPr lang="es-ES" sz="1400" b="1" dirty="0" smtClean="0">
                    <a:latin typeface="Arial Narrow" pitchFamily="34" charset="0"/>
                  </a:rPr>
                  <a:t>colillas </a:t>
                </a:r>
                <a:r>
                  <a:rPr lang="es-ES" sz="1400" b="1" dirty="0" smtClean="0">
                    <a:latin typeface="Arial Narrow" pitchFamily="34" charset="0"/>
                  </a:rPr>
                  <a:t>van a parar al suelo en Portugal, donde serán arrastradas por el agua de lluvia yendo a parar al mar.</a:t>
                </a:r>
              </a:p>
              <a:p>
                <a:pPr algn="ctr">
                  <a:lnSpc>
                    <a:spcPct val="150000"/>
                  </a:lnSpc>
                </a:pPr>
                <a:endParaRPr lang="pt-PT" sz="1400" dirty="0" smtClean="0"/>
              </a:p>
            </p:txBody>
          </p:sp>
          <p:sp>
            <p:nvSpPr>
              <p:cNvPr id="32" name="CaixaDeTexto 31"/>
              <p:cNvSpPr txBox="1"/>
              <p:nvPr/>
            </p:nvSpPr>
            <p:spPr>
              <a:xfrm>
                <a:off x="209638" y="8173197"/>
                <a:ext cx="3326287" cy="600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pt-PT" sz="2400" b="1" dirty="0" err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haroni" panose="02010803020104030203" pitchFamily="2" charset="-79"/>
                    <a:ea typeface="DFKai-SB" panose="03000509000000000000" pitchFamily="65" charset="-120"/>
                    <a:cs typeface="Aharoni" panose="02010803020104030203" pitchFamily="2" charset="-79"/>
                  </a:rPr>
                  <a:t>Colillas</a:t>
                </a:r>
                <a:endParaRPr lang="pt-P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haroni" panose="02010803020104030203" pitchFamily="2" charset="-79"/>
                  <a:ea typeface="DFKai-SB" panose="03000509000000000000" pitchFamily="65" charset="-120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28" name="Imagem 27"/>
            <p:cNvPicPr>
              <a:picLocks noChangeAspect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-1" r="1437" b="50157"/>
            <a:stretch/>
          </p:blipFill>
          <p:spPr>
            <a:xfrm>
              <a:off x="5407009" y="9053847"/>
              <a:ext cx="1341932" cy="590906"/>
            </a:xfrm>
            <a:prstGeom prst="rect">
              <a:avLst/>
            </a:prstGeom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8320" y="9040968"/>
              <a:ext cx="665449" cy="665449"/>
            </a:xfrm>
            <a:prstGeom prst="rect">
              <a:avLst/>
            </a:prstGeom>
          </p:spPr>
        </p:pic>
        <p:pic>
          <p:nvPicPr>
            <p:cNvPr id="15" name="Picture 2" descr="C:\Users\admin\Downloads\LogoAPLM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082972" y="9114123"/>
              <a:ext cx="1480130" cy="48497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19634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1192</TotalTime>
  <Words>114</Words>
  <Application>Microsoft Office PowerPoint</Application>
  <PresentationFormat>A4 Paper (210x297 mm)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Rute Rocha</dc:creator>
  <cp:lastModifiedBy>Utilizador</cp:lastModifiedBy>
  <cp:revision>86</cp:revision>
  <dcterms:created xsi:type="dcterms:W3CDTF">2015-06-10T15:38:59Z</dcterms:created>
  <dcterms:modified xsi:type="dcterms:W3CDTF">2016-01-11T14:48:54Z</dcterms:modified>
</cp:coreProperties>
</file>