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17" r:id="rId2"/>
    <p:sldId id="310" r:id="rId3"/>
    <p:sldId id="311" r:id="rId4"/>
    <p:sldId id="319" r:id="rId5"/>
    <p:sldId id="312" r:id="rId6"/>
    <p:sldId id="318" r:id="rId7"/>
    <p:sldId id="308" r:id="rId8"/>
    <p:sldId id="322" r:id="rId9"/>
    <p:sldId id="324" r:id="rId10"/>
    <p:sldId id="325" r:id="rId11"/>
    <p:sldId id="326" r:id="rId12"/>
    <p:sldId id="328" r:id="rId13"/>
    <p:sldId id="256" r:id="rId14"/>
    <p:sldId id="315" r:id="rId15"/>
    <p:sldId id="331" r:id="rId16"/>
    <p:sldId id="330" r:id="rId17"/>
    <p:sldId id="257" r:id="rId18"/>
    <p:sldId id="260" r:id="rId19"/>
    <p:sldId id="300" r:id="rId20"/>
    <p:sldId id="262" r:id="rId21"/>
    <p:sldId id="263" r:id="rId22"/>
    <p:sldId id="269" r:id="rId23"/>
    <p:sldId id="298" r:id="rId24"/>
    <p:sldId id="273" r:id="rId25"/>
    <p:sldId id="279" r:id="rId26"/>
    <p:sldId id="283" r:id="rId27"/>
    <p:sldId id="284" r:id="rId28"/>
    <p:sldId id="306" r:id="rId29"/>
    <p:sldId id="289" r:id="rId30"/>
    <p:sldId id="285" r:id="rId31"/>
    <p:sldId id="307" r:id="rId32"/>
    <p:sldId id="302" r:id="rId33"/>
    <p:sldId id="286" r:id="rId34"/>
    <p:sldId id="294" r:id="rId35"/>
    <p:sldId id="287" r:id="rId36"/>
    <p:sldId id="296" r:id="rId37"/>
    <p:sldId id="288" r:id="rId38"/>
    <p:sldId id="301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4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A1A56-4DC3-49D4-9342-A2DEA99C0E0E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EE196-8AA2-4F0F-9261-C044F1E5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4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7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9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61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4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22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6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04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13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97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51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56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79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56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81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3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85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31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12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093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68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139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7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89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65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67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47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01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6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85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476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886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860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297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996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675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5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4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7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2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0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26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1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8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5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0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9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CEEEE-0F73-4BC2-90EE-A4A03C2BE6C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7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J0plbA4jS0?list=PL7-uDWndCrxaqaRr9tDS4_zwnKRjA_0ux" TargetMode="External"/><Relationship Id="rId5" Type="http://schemas.openxmlformats.org/officeDocument/2006/relationships/hyperlink" Target="https://youtu.be/bJ0plbA4jS0?list=PL7-uDWndCrxaqaRr9tDS4_zwnKRjA_0ux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iQKs4Q7r0o" TargetMode="External"/><Relationship Id="rId5" Type="http://schemas.openxmlformats.org/officeDocument/2006/relationships/hyperlink" Target="https://youtu.be/-iQKs4Q7r0o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araRecuperavel/videos/vb.237580539681953/833995373373797/?type=2&amp;theate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hyperlink" Target="123rf.co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eines-buch.co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hyperlink" Target="bottlebill.or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freedomfilm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continente.pt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tonhoc7.blogspot.pt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sz="6600" dirty="0" smtClean="0"/>
              <a:t>Marine litter, </a:t>
            </a:r>
            <a:br>
              <a:rPr lang="en-US" sz="6600" dirty="0" smtClean="0"/>
            </a:br>
            <a:r>
              <a:rPr lang="en-US" sz="6600" dirty="0" smtClean="0"/>
              <a:t>cigarette butts and bottle bills</a:t>
            </a:r>
            <a:endParaRPr lang="en-US" sz="6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63488" y="3980656"/>
            <a:ext cx="7984976" cy="2472680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</a:rPr>
              <a:t>Be part of the solution!</a:t>
            </a:r>
          </a:p>
          <a:p>
            <a:pPr algn="r"/>
            <a:endParaRPr lang="en-US" sz="2400" dirty="0" smtClean="0">
              <a:solidFill>
                <a:schemeClr val="bg1"/>
              </a:solidFill>
            </a:endParaRPr>
          </a:p>
          <a:p>
            <a:pPr algn="r"/>
            <a:endParaRPr lang="en-US" sz="2400" dirty="0" smtClean="0">
              <a:solidFill>
                <a:schemeClr val="bg1"/>
              </a:solidFill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daniel.gomes@tararecuperavel.org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 smtClean="0"/>
              <a:t>Where is the Marine Litter?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60429"/>
            <a:ext cx="8229600" cy="75294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Far away on the “Plastic Islands” of the Pacific?</a:t>
            </a:r>
            <a:endParaRPr lang="en-US" dirty="0"/>
          </a:p>
        </p:txBody>
      </p:sp>
      <p:pic>
        <p:nvPicPr>
          <p:cNvPr id="2050" name="Picture 2" descr="gyres-philippines-pacific-ocean-garbage-patch.jpg (487×339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909" y="3068960"/>
            <a:ext cx="3990603" cy="27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rth_Pacific_Gyre_World_Map.png (450×29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340768"/>
            <a:ext cx="3845385" cy="251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4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Marine Litter</a:t>
            </a:r>
            <a:br>
              <a:rPr lang="en-US" dirty="0" smtClean="0"/>
            </a:br>
            <a:r>
              <a:rPr lang="en-US" dirty="0" smtClean="0"/>
              <a:t>is at our door in Portugal</a:t>
            </a:r>
            <a:endParaRPr lang="en-US" dirty="0"/>
          </a:p>
        </p:txBody>
      </p:sp>
      <p:pic>
        <p:nvPicPr>
          <p:cNvPr id="5" name="bJ0plbA4jS0?list=PL7-uDWndCrxaqaRr9tDS4_zwnKRjA_0ux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75601" y="1772816"/>
            <a:ext cx="7192798" cy="40459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5733256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First plastic tide reaches </a:t>
            </a:r>
            <a:r>
              <a:rPr lang="en-US" sz="2400" dirty="0" err="1" smtClean="0">
                <a:solidFill>
                  <a:schemeClr val="bg1"/>
                </a:solidFill>
              </a:rPr>
              <a:t>Baleal</a:t>
            </a:r>
            <a:r>
              <a:rPr lang="en-US" sz="2400" dirty="0" smtClean="0">
                <a:solidFill>
                  <a:schemeClr val="bg1"/>
                </a:solidFill>
              </a:rPr>
              <a:t> in 2014 (</a:t>
            </a:r>
            <a:r>
              <a:rPr lang="en-US" sz="2400" dirty="0" err="1" smtClean="0">
                <a:solidFill>
                  <a:schemeClr val="bg1"/>
                </a:solidFill>
              </a:rPr>
              <a:t>Peniche</a:t>
            </a:r>
            <a:r>
              <a:rPr lang="en-US" sz="2400" dirty="0" smtClean="0">
                <a:solidFill>
                  <a:schemeClr val="bg1"/>
                </a:solidFill>
              </a:rPr>
              <a:t>, Portugal)</a:t>
            </a:r>
            <a:endParaRPr lang="en-US" sz="2400" dirty="0" smtClean="0">
              <a:solidFill>
                <a:schemeClr val="bg1"/>
              </a:solidFill>
              <a:hlinkClick r:id="rId5"/>
            </a:endParaRPr>
          </a:p>
          <a:p>
            <a:r>
              <a:rPr lang="en-US" dirty="0" smtClean="0">
                <a:solidFill>
                  <a:schemeClr val="bg1"/>
                </a:solidFill>
                <a:hlinkClick r:id="rId5"/>
              </a:rPr>
              <a:t>https://youtu.be/bJ0plbA4jS0?list=PL7-uDWndCrxaqaRr9tDS4_zwnKRjA_0ux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winter, most of the beautiful Portuguese beaches look like this</a:t>
            </a:r>
            <a:endParaRPr lang="en-US" dirty="0"/>
          </a:p>
        </p:txBody>
      </p:sp>
      <p:pic>
        <p:nvPicPr>
          <p:cNvPr id="4" name="-iQKs4Q7r0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03603" y="1412776"/>
            <a:ext cx="7168797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5373216"/>
            <a:ext cx="7632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This scenery is usual at our wild beaches (</a:t>
            </a:r>
            <a:r>
              <a:rPr lang="en-US" sz="2400" dirty="0" err="1" smtClean="0">
                <a:solidFill>
                  <a:schemeClr val="bg1"/>
                </a:solidFill>
              </a:rPr>
              <a:t>Ferrel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Peniche</a:t>
            </a:r>
            <a:r>
              <a:rPr lang="en-US" sz="2400" dirty="0" smtClean="0">
                <a:solidFill>
                  <a:schemeClr val="bg1"/>
                </a:solidFill>
              </a:rPr>
              <a:t>, Portugal)</a:t>
            </a:r>
          </a:p>
          <a:p>
            <a:r>
              <a:rPr lang="en-US" dirty="0" smtClean="0">
                <a:solidFill>
                  <a:schemeClr val="bg1"/>
                </a:solidFill>
                <a:hlinkClick r:id="rId5"/>
              </a:rPr>
              <a:t>https://youtu.be/-iQKs4Q7r0o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86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Marine Litter affects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Ecosystem</a:t>
            </a:r>
          </a:p>
          <a:p>
            <a:pPr lvl="1"/>
            <a:r>
              <a:rPr lang="en-US" dirty="0" smtClean="0"/>
              <a:t>Traps and kills birds</a:t>
            </a:r>
          </a:p>
          <a:p>
            <a:pPr lvl="1"/>
            <a:r>
              <a:rPr lang="en-US" dirty="0" smtClean="0"/>
              <a:t>Contaminates fish</a:t>
            </a:r>
          </a:p>
          <a:p>
            <a:pPr lvl="1"/>
            <a:r>
              <a:rPr lang="en-US" dirty="0" smtClean="0"/>
              <a:t>Habitat destruction (ex. dune vegetation)</a:t>
            </a:r>
          </a:p>
          <a:p>
            <a:r>
              <a:rPr lang="en-US" dirty="0" smtClean="0"/>
              <a:t>Society and Economy</a:t>
            </a:r>
          </a:p>
          <a:p>
            <a:pPr lvl="1"/>
            <a:r>
              <a:rPr lang="en-US" dirty="0" smtClean="0"/>
              <a:t>Fishing: ship damaging, less fish</a:t>
            </a:r>
          </a:p>
          <a:p>
            <a:pPr lvl="1"/>
            <a:r>
              <a:rPr lang="en-US" dirty="0" smtClean="0"/>
              <a:t>Tourism: who loves to promenade along </a:t>
            </a:r>
            <a:r>
              <a:rPr lang="en-US" dirty="0"/>
              <a:t> </a:t>
            </a:r>
            <a:r>
              <a:rPr lang="en-US" dirty="0" smtClean="0"/>
              <a:t>the garbage?</a:t>
            </a:r>
          </a:p>
          <a:p>
            <a:pPr lvl="1"/>
            <a:r>
              <a:rPr lang="en-US" dirty="0" smtClean="0"/>
              <a:t>Taxes: beach cleaning paid by municipalities</a:t>
            </a:r>
          </a:p>
          <a:p>
            <a:pPr lvl="1"/>
            <a:r>
              <a:rPr lang="en-US" dirty="0" smtClean="0"/>
              <a:t>Public health: accidents with trash (broken glass, needles)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/>
          <a:lstStyle/>
          <a:p>
            <a:r>
              <a:rPr lang="en-US" dirty="0" smtClean="0"/>
              <a:t>What is Marine Litter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43608" y="1988840"/>
            <a:ext cx="6912768" cy="4392488"/>
          </a:xfrm>
        </p:spPr>
        <p:txBody>
          <a:bodyPr>
            <a:normAutofit lnSpcReduction="10000"/>
          </a:bodyPr>
          <a:lstStyle/>
          <a:p>
            <a:r>
              <a:rPr lang="en-US" sz="28700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5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 smtClean="0"/>
              <a:t>Origins of Marine Litter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268760"/>
            <a:ext cx="3138624" cy="248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20888"/>
            <a:ext cx="4065110" cy="337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93096"/>
            <a:ext cx="2406490" cy="232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2771800" y="3501008"/>
            <a:ext cx="1512168" cy="36004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4104456" cy="33123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Cigarette butts: </a:t>
            </a:r>
            <a:br>
              <a:rPr lang="en-US" dirty="0" smtClean="0"/>
            </a:br>
            <a:r>
              <a:rPr lang="en-US" dirty="0" smtClean="0"/>
              <a:t>an underestimated environmental issue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64704"/>
            <a:ext cx="398749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dgomes\Dropbox\activismo\cigarette-butt-bird-n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09392"/>
            <a:ext cx="3501148" cy="26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38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huge sociological and psychological problem in Portugal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73376"/>
            <a:ext cx="3377248" cy="225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406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3919984" cy="220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11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to solve: </a:t>
            </a:r>
            <a:r>
              <a:rPr lang="en-US" dirty="0" err="1" smtClean="0"/>
              <a:t>wanna</a:t>
            </a:r>
            <a:r>
              <a:rPr lang="en-US" dirty="0" smtClean="0"/>
              <a:t> bet?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4032448" cy="4525963"/>
          </a:xfrm>
        </p:spPr>
        <p:txBody>
          <a:bodyPr/>
          <a:lstStyle/>
          <a:p>
            <a:r>
              <a:rPr lang="en-US" dirty="0" smtClean="0"/>
              <a:t>Reduce at least by 50% the amount of cigarette butts on the surroundings of this container.</a:t>
            </a:r>
          </a:p>
          <a:p>
            <a:r>
              <a:rPr lang="en-US" dirty="0" smtClean="0"/>
              <a:t>Spending at most 0.05 €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14" r="14337" b="13335"/>
          <a:stretch/>
        </p:blipFill>
        <p:spPr bwMode="auto">
          <a:xfrm>
            <a:off x="4257404" y="1628800"/>
            <a:ext cx="4923108" cy="475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1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 a stickers with a visible awareness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4285"/>
            <a:ext cx="8229600" cy="6809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3600" dirty="0" smtClean="0"/>
              <a:t>It works!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348880"/>
            <a:ext cx="777686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Did you know that </a:t>
            </a:r>
            <a:r>
              <a:rPr lang="en-US" sz="5400" dirty="0" smtClean="0"/>
              <a:t>cigarette butts</a:t>
            </a:r>
            <a:br>
              <a:rPr lang="en-US" sz="5400" dirty="0" smtClean="0"/>
            </a:br>
            <a:r>
              <a:rPr lang="en-US" sz="3200" dirty="0" smtClean="0"/>
              <a:t> are also </a:t>
            </a:r>
            <a:r>
              <a:rPr lang="en-US" sz="6600" dirty="0" smtClean="0"/>
              <a:t>garbage</a:t>
            </a:r>
            <a:r>
              <a:rPr lang="en-US" sz="3600" dirty="0" smtClean="0"/>
              <a:t>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54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business opportunity?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Pre-built garbage containers with awareness messages</a:t>
            </a:r>
          </a:p>
          <a:p>
            <a:r>
              <a:rPr lang="en-US" dirty="0" smtClean="0"/>
              <a:t>Low production and investment costs</a:t>
            </a:r>
          </a:p>
          <a:p>
            <a:pPr lvl="1"/>
            <a:r>
              <a:rPr lang="en-US" dirty="0" smtClean="0"/>
              <a:t>Existing containers with cheap stickers</a:t>
            </a:r>
          </a:p>
          <a:p>
            <a:r>
              <a:rPr lang="en-US" dirty="0" smtClean="0"/>
              <a:t>Easy </a:t>
            </a:r>
            <a:r>
              <a:rPr lang="en-US" dirty="0"/>
              <a:t>to demonstrate </a:t>
            </a:r>
            <a:r>
              <a:rPr lang="en-US" dirty="0" smtClean="0"/>
              <a:t>effectiveness</a:t>
            </a:r>
            <a:endParaRPr lang="en-US" dirty="0"/>
          </a:p>
          <a:p>
            <a:pPr lvl="1"/>
            <a:r>
              <a:rPr lang="en-US" dirty="0" smtClean="0"/>
              <a:t>Annoying problem that frustrates people</a:t>
            </a:r>
            <a:endParaRPr lang="en-US" dirty="0"/>
          </a:p>
          <a:p>
            <a:pPr lvl="1"/>
            <a:r>
              <a:rPr lang="en-US" dirty="0" smtClean="0"/>
              <a:t>Try and buy</a:t>
            </a:r>
          </a:p>
          <a:p>
            <a:r>
              <a:rPr lang="en-US" dirty="0" smtClean="0"/>
              <a:t>Immediate perception of return of investment by clients</a:t>
            </a:r>
          </a:p>
          <a:p>
            <a:pPr lvl="1"/>
            <a:r>
              <a:rPr lang="en-US" dirty="0" smtClean="0"/>
              <a:t>Reduces visible garbage</a:t>
            </a:r>
          </a:p>
          <a:p>
            <a:pPr lvl="1"/>
            <a:r>
              <a:rPr lang="en-US" dirty="0" smtClean="0"/>
              <a:t>Reduces cleaning costs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" t="896" r="8943" b="28581"/>
          <a:stretch/>
        </p:blipFill>
        <p:spPr bwMode="auto">
          <a:xfrm>
            <a:off x="7726235" y="5013176"/>
            <a:ext cx="1180361" cy="164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4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gomes\Dropbox\TaraRecuperavel\fotosShare\TShirts\allJPegs\T-shirt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2526"/>
            <a:ext cx="3950568" cy="395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9872" y="2636912"/>
            <a:ext cx="5616624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To finish bottle littering everywhere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276800"/>
            <a:ext cx="6336704" cy="17526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Daniel Gomes</a:t>
            </a:r>
            <a:br>
              <a:rPr lang="en-US" sz="2400" dirty="0" smtClean="0"/>
            </a:br>
            <a:r>
              <a:rPr lang="en-US" sz="2400" dirty="0" smtClean="0"/>
              <a:t>daniel.gomes@tararecuperavel.org</a:t>
            </a: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274638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cs typeface="Cordia New" panose="020B0304020202020204" pitchFamily="34" charset="-34"/>
              </a:rPr>
              <a:t>My voluntary project to fight </a:t>
            </a:r>
            <a:br>
              <a:rPr lang="en-US" dirty="0" smtClean="0">
                <a:cs typeface="Cordia New" panose="020B0304020202020204" pitchFamily="34" charset="-34"/>
              </a:rPr>
            </a:br>
            <a:r>
              <a:rPr lang="en-US" b="1" dirty="0" smtClean="0">
                <a:cs typeface="Cordia New" panose="020B0304020202020204" pitchFamily="34" charset="-34"/>
              </a:rPr>
              <a:t>Marine Litter</a:t>
            </a:r>
            <a:r>
              <a:rPr lang="en-US" dirty="0" smtClean="0">
                <a:cs typeface="Cordia New" panose="020B0304020202020204" pitchFamily="34" charset="-34"/>
              </a:rPr>
              <a:t> (and other problems)</a:t>
            </a:r>
            <a:endParaRPr lang="en-US" dirty="0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231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 participate on beach clean-ups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r="3086"/>
          <a:stretch/>
        </p:blipFill>
        <p:spPr bwMode="auto">
          <a:xfrm>
            <a:off x="6391656" y="1902956"/>
            <a:ext cx="2523744" cy="48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6" t="1997" r="4127"/>
          <a:stretch/>
        </p:blipFill>
        <p:spPr bwMode="auto">
          <a:xfrm>
            <a:off x="3367263" y="1916832"/>
            <a:ext cx="2716905" cy="354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t="2427" r="2835"/>
          <a:stretch/>
        </p:blipFill>
        <p:spPr bwMode="auto">
          <a:xfrm>
            <a:off x="683568" y="2708920"/>
            <a:ext cx="2340864" cy="27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07524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Beverage containers are the origin of 4 prevalent types of Marine Litter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5873983" cy="488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245183" y="3600606"/>
            <a:ext cx="1440160" cy="2376264"/>
            <a:chOff x="3245183" y="3370787"/>
            <a:chExt cx="1440160" cy="2376264"/>
          </a:xfrm>
        </p:grpSpPr>
        <p:sp>
          <p:nvSpPr>
            <p:cNvPr id="5" name="Oval 4"/>
            <p:cNvSpPr/>
            <p:nvPr/>
          </p:nvSpPr>
          <p:spPr>
            <a:xfrm>
              <a:off x="3245183" y="3370787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3245183" y="3730827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3317191" y="4882955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3317191" y="5459019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1680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this is not just </a:t>
            </a:r>
            <a:r>
              <a:rPr lang="en-US" smtClean="0"/>
              <a:t>“theory”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3"/>
              </a:rPr>
              <a:t>https://www.facebook.com/TaraRecuperavel/videos/vb.237580539681953/833995373373797/?</a:t>
            </a:r>
            <a:r>
              <a:rPr lang="en-US" sz="2400" dirty="0" smtClean="0">
                <a:hlinkClick r:id="rId3"/>
              </a:rPr>
              <a:t>type=2&amp;theater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84" y="1641243"/>
            <a:ext cx="2740152" cy="387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5040560"/>
          </a:xfrm>
        </p:spPr>
        <p:txBody>
          <a:bodyPr>
            <a:noAutofit/>
          </a:bodyPr>
          <a:lstStyle/>
          <a:p>
            <a:pPr algn="l"/>
            <a:r>
              <a:rPr lang="en-US" sz="5400" dirty="0" smtClean="0"/>
              <a:t>But used bottles are not just Marine Litter. </a:t>
            </a:r>
            <a:br>
              <a:rPr lang="en-US" sz="5400" dirty="0" smtClean="0"/>
            </a:br>
            <a:r>
              <a:rPr lang="en-US" sz="5400" dirty="0" smtClean="0"/>
              <a:t>They litter every place in Portugal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24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gomes\Dropbox\TaraRecuperavel\fotosShare\avBrasil-FB\461312_244809932292347_166210365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22" y="1124744"/>
            <a:ext cx="681675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Sidewalks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gomes\Dropbox\TaraRecuperavel\fotosShare\Cartazes\CasteloSJorge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34481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Gardens</a:t>
            </a:r>
            <a:endParaRPr lang="en-US" dirty="0"/>
          </a:p>
        </p:txBody>
      </p:sp>
      <p:pic>
        <p:nvPicPr>
          <p:cNvPr id="4098" name="Picture 2" descr="C:\Users\dgomes\Dropbox\TaraRecuperavel\fotosShare\Jardim Arco do Cego-FB\478951_360345654029175_685447125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81" y="1268760"/>
            <a:ext cx="3840439" cy="51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Children playgrounds</a:t>
            </a:r>
            <a:endParaRPr lang="en-US" dirty="0"/>
          </a:p>
        </p:txBody>
      </p:sp>
      <p:pic>
        <p:nvPicPr>
          <p:cNvPr id="3074" name="Picture 2" descr="C:\Users\dgomes\Dropbox\TaraRecuperavel\fotosShare\Óbidos-FB\IMG_05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20754"/>
            <a:ext cx="4032448" cy="537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7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Roadways</a:t>
            </a:r>
            <a:endParaRPr lang="en-US" dirty="0"/>
          </a:p>
        </p:txBody>
      </p:sp>
      <p:pic>
        <p:nvPicPr>
          <p:cNvPr id="12291" name="Picture 3" descr="C:\Users\dgomes\Dropbox\TaraRecuperavel\fotosShare\cicloviaBaleal-FB\P1280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6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10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 smtClean="0"/>
              <a:t>Forests</a:t>
            </a:r>
            <a:endParaRPr lang="en-US" dirty="0"/>
          </a:p>
        </p:txBody>
      </p:sp>
      <p:pic>
        <p:nvPicPr>
          <p:cNvPr id="7171" name="Picture 3" descr="C:\Users\dgomes\Dropbox\TaraRecuperavel\reartigoparaaknaarteemdefesadoambiente\b_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196752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PT" dirty="0" err="1" smtClean="0"/>
              <a:t>Rivers</a:t>
            </a:r>
            <a:endParaRPr lang="en-US" dirty="0"/>
          </a:p>
        </p:txBody>
      </p:sp>
      <p:pic>
        <p:nvPicPr>
          <p:cNvPr id="13314" name="Picture 2" descr="C:\Users\dgomes\Dropbox\TaraRecuperavel\fotosShare\Cartazes\P12807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1"/>
            <a:ext cx="7128792" cy="534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6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/>
              <a:t>How to solve this problem?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526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53952"/>
            <a:ext cx="8229600" cy="3159224"/>
          </a:xfrm>
        </p:spPr>
        <p:txBody>
          <a:bodyPr>
            <a:noAutofit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If bottles and cans would worth money they would </a:t>
            </a:r>
            <a:r>
              <a:rPr lang="en-US" sz="4800" b="1" dirty="0" smtClean="0"/>
              <a:t>not</a:t>
            </a:r>
            <a:r>
              <a:rPr lang="en-US" sz="4800" dirty="0" smtClean="0"/>
              <a:t> be thrown away.</a:t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63688" y="5229200"/>
            <a:ext cx="701384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/>
              <a:t>Nobody throws money at the floor.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40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7835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Bottle Bill policy: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32037"/>
            <a:ext cx="8229600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It is mandatory that every bottle (even plastic ones) has a deposit bill.</a:t>
            </a:r>
          </a:p>
        </p:txBody>
      </p:sp>
    </p:spTree>
    <p:extLst>
      <p:ext uri="{BB962C8B-B14F-4D97-AF65-F5344CB8AC3E}">
        <p14:creationId xmlns:p14="http://schemas.microsoft.com/office/powerpoint/2010/main" val="9992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en-US" dirty="0" smtClean="0"/>
              <a:t>Those who pollute lose money</a:t>
            </a:r>
            <a:endParaRPr lang="en-US" dirty="0"/>
          </a:p>
        </p:txBody>
      </p:sp>
      <p:pic>
        <p:nvPicPr>
          <p:cNvPr id="13314" name="Picture 2" descr="C:\Users\dgomes\Dropbox\TaraRecuperavel\Cidadania2.0\8832291-full-garbage-cans-with-euro-notes-and-euro-coins-on-white-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983" y="1772816"/>
            <a:ext cx="6040361" cy="403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755576" y="5805264"/>
            <a:ext cx="6956376" cy="5369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dirty="0" smtClean="0">
                <a:hlinkClick r:id="rId4" action="ppaction://hlinkfile"/>
              </a:rPr>
              <a:t>123rf.com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509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3794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Those who clean are rewarded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5527773"/>
            <a:ext cx="8316416" cy="1141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Eduard </a:t>
            </a:r>
            <a:r>
              <a:rPr lang="en-US" sz="2800" dirty="0" err="1" smtClean="0"/>
              <a:t>Lüning</a:t>
            </a:r>
            <a:r>
              <a:rPr lang="en-US" sz="2800" dirty="0" smtClean="0"/>
              <a:t> fought poverty by catching bottles in Germany. </a:t>
            </a:r>
            <a:r>
              <a:rPr lang="en-US" sz="2800" dirty="0" smtClean="0">
                <a:hlinkClick r:id="rId3" action="ppaction://hlinkfile"/>
              </a:rPr>
              <a:t>feines-buch.com</a:t>
            </a:r>
            <a:endParaRPr lang="en-US" sz="2800" dirty="0"/>
          </a:p>
        </p:txBody>
      </p:sp>
      <p:pic>
        <p:nvPicPr>
          <p:cNvPr id="5122" name="Picture 2" descr="C:\Users\dgomes\Dropbox\TaraRecuperavel\Cidadania2.0\dos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gomes\Dropbox\TaraRecuperavel\Cidadania2.0\BottleBill.org - Worldwide_1351084907657Cr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5472608" cy="510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works in 23 countries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4294967295"/>
          </p:nvPr>
        </p:nvSpPr>
        <p:spPr>
          <a:xfrm>
            <a:off x="-633264" y="6237312"/>
            <a:ext cx="8229600" cy="5381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4" action="ppaction://hlinkfile"/>
              </a:rPr>
              <a:t>bottlebill.org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37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“It pays to recycle”</a:t>
            </a:r>
            <a:endParaRPr lang="en-US" dirty="0"/>
          </a:p>
        </p:txBody>
      </p:sp>
      <p:pic>
        <p:nvPicPr>
          <p:cNvPr id="14338" name="Picture 2" descr="C:\Users\dgomes\Dropbox\TaraRecuperavel\Cidadania2.0\recycling--600x4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011144" cy="52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1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3212976"/>
            <a:ext cx="8085584" cy="2583160"/>
          </a:xfrm>
        </p:spPr>
        <p:txBody>
          <a:bodyPr>
            <a:noAutofit/>
          </a:bodyPr>
          <a:lstStyle/>
          <a:p>
            <a:pPr algn="r"/>
            <a:r>
              <a:rPr lang="en-US" sz="8000" dirty="0" smtClean="0"/>
              <a:t>More advantages of bottle bills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9739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 smtClean="0"/>
              <a:t>Cleaner environment</a:t>
            </a:r>
            <a:endParaRPr lang="en-US" dirty="0"/>
          </a:p>
        </p:txBody>
      </p:sp>
      <p:pic>
        <p:nvPicPr>
          <p:cNvPr id="20483" name="Picture 3" descr="C:\Users\dgomes\Dropbox\TaraRecuperavel\fotosShare\naturezaLimpa\P12903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396161" cy="479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9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Protects animals from plastic poisoning by ingestion</a:t>
            </a:r>
            <a:endParaRPr lang="en-US" dirty="0"/>
          </a:p>
        </p:txBody>
      </p:sp>
      <p:pic>
        <p:nvPicPr>
          <p:cNvPr id="21506" name="Picture 2" descr="C:\Users\dgomes\Dropbox\TaraRecuperavel\fotosShare\naturezaLimpa\P12905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92796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1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-27384"/>
            <a:ext cx="8229600" cy="1143000"/>
          </a:xfrm>
        </p:spPr>
        <p:txBody>
          <a:bodyPr/>
          <a:lstStyle/>
          <a:p>
            <a:r>
              <a:rPr lang="en-US" dirty="0" smtClean="0"/>
              <a:t>Reduces oil imports</a:t>
            </a:r>
            <a:endParaRPr lang="en-US" dirty="0"/>
          </a:p>
        </p:txBody>
      </p:sp>
      <p:pic>
        <p:nvPicPr>
          <p:cNvPr id="2050" name="Picture 2" descr="C:\Users\dgomes\Dropbox\TaraRecuperavel\Cidadania2.0\539148_4365804103903_49488711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85" y="1124744"/>
            <a:ext cx="4302039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-1620688" y="6093296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4"/>
              </a:rPr>
              <a:t>thefreedomfilm.com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39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80" y="629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Makes products cheaper to the consumer that recycles </a:t>
            </a:r>
            <a:br>
              <a:rPr lang="en-US" dirty="0" smtClean="0"/>
            </a:br>
            <a:r>
              <a:rPr lang="en-US" dirty="0" smtClean="0"/>
              <a:t>(don’t have to pay for the bottle)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4888" y="6204445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3" action="ppaction://hlinkfile"/>
              </a:rPr>
              <a:t>continente.pt</a:t>
            </a:r>
            <a:endParaRPr lang="en-US" sz="2000" dirty="0"/>
          </a:p>
        </p:txBody>
      </p:sp>
      <p:pic>
        <p:nvPicPr>
          <p:cNvPr id="3075" name="Picture 3" descr="C:\Users\dgomes\Dropbox\TaraRecuperavel\Cidadania2.0\Continente Online_135108600607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8644560" cy="3528392"/>
          </a:xfrm>
          <a:prstGeom prst="rect">
            <a:avLst/>
          </a:prstGeom>
          <a:noFill/>
          <a:ln w="34925"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99792" y="3284984"/>
            <a:ext cx="936104" cy="36004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2824" y="3429000"/>
            <a:ext cx="5367688" cy="1077218"/>
          </a:xfrm>
          <a:prstGeom prst="rect">
            <a:avLst/>
          </a:prstGeom>
          <a:solidFill>
            <a:schemeClr val="bg1"/>
          </a:solidFill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Cerveja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garrafa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tara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recuperável</a:t>
            </a:r>
            <a:r>
              <a:rPr lang="en-US" sz="3200" b="1" dirty="0" smtClean="0"/>
              <a:t> é 24% </a:t>
            </a:r>
            <a:r>
              <a:rPr lang="en-US" sz="3200" b="1" dirty="0" err="1" smtClean="0"/>
              <a:t>mais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barata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>
          <a:xfrm>
            <a:off x="2699792" y="5301208"/>
            <a:ext cx="936104" cy="36004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4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Makes material separation more effective for recycling</a:t>
            </a:r>
            <a:endParaRPr lang="en-US" dirty="0"/>
          </a:p>
        </p:txBody>
      </p:sp>
      <p:pic>
        <p:nvPicPr>
          <p:cNvPr id="4098" name="Picture 2" descr="C:\Users\dgomes\Dropbox\TaraRecuperavel\Cidadania2.0\tonhoc7.blogspot.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67688"/>
            <a:ext cx="5688632" cy="406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849288" y="5723274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4" action="ppaction://hlinkfile"/>
              </a:rPr>
              <a:t>tonhoc7.blogspot.pt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15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Join us to implement bottle bills in Portugal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123728" y="1700808"/>
            <a:ext cx="5112568" cy="3888433"/>
            <a:chOff x="1331640" y="1052736"/>
            <a:chExt cx="6624736" cy="4968553"/>
          </a:xfrm>
        </p:grpSpPr>
        <p:pic>
          <p:nvPicPr>
            <p:cNvPr id="3" name="Picture 2" descr="C:\Users\dgomes\Dropbox\TaraRecuperavel\fotosShare\Cartazes\DSC0603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1052736"/>
              <a:ext cx="6624736" cy="4968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C:\Users\dgomes\Dropbox\TaraRecuperavel\fotosShare\ArtesGráficas\logoFinal\perfil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4188" y="1052736"/>
              <a:ext cx="1692188" cy="169218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0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Beach clean-ups to become aware of </a:t>
            </a:r>
            <a:r>
              <a:rPr lang="en-US" dirty="0"/>
              <a:t>the Marine Litter </a:t>
            </a:r>
            <a:r>
              <a:rPr lang="en-US" dirty="0" smtClean="0"/>
              <a:t>problem</a:t>
            </a:r>
          </a:p>
          <a:p>
            <a:pPr fontAlgn="base"/>
            <a:r>
              <a:rPr lang="en-US" dirty="0" smtClean="0"/>
              <a:t>Awareness messages reduce cigarette butt pollution</a:t>
            </a:r>
          </a:p>
          <a:p>
            <a:pPr fontAlgn="base"/>
            <a:r>
              <a:rPr lang="en-US" dirty="0" smtClean="0"/>
              <a:t>Bottle bills reduce plastic pollution</a:t>
            </a:r>
          </a:p>
          <a:p>
            <a:pPr fontAlgn="base"/>
            <a:r>
              <a:rPr lang="en-US" dirty="0" smtClean="0"/>
              <a:t>The previous 2 </a:t>
            </a:r>
            <a:r>
              <a:rPr lang="en-US" smtClean="0"/>
              <a:t>measures </a:t>
            </a:r>
            <a:r>
              <a:rPr lang="en-US" smtClean="0"/>
              <a:t>will </a:t>
            </a:r>
            <a:r>
              <a:rPr lang="en-US" smtClean="0"/>
              <a:t>mitigate </a:t>
            </a:r>
            <a:r>
              <a:rPr lang="en-US" smtClean="0"/>
              <a:t>the </a:t>
            </a:r>
            <a:br>
              <a:rPr lang="en-US" smtClean="0"/>
            </a:br>
            <a:r>
              <a:rPr lang="en-US" smtClean="0"/>
              <a:t>5 </a:t>
            </a:r>
            <a:r>
              <a:rPr lang="en-US" dirty="0" smtClean="0"/>
              <a:t>major sources of Marine Litter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3430</TotalTime>
  <Words>501</Words>
  <Application>Microsoft Office PowerPoint</Application>
  <PresentationFormat>On-screen Show (4:3)</PresentationFormat>
  <Paragraphs>127</Paragraphs>
  <Slides>39</Slides>
  <Notes>39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Marine litter,  cigarette butts and bottle bills</vt:lpstr>
      <vt:lpstr>Where is the Marine Litter?</vt:lpstr>
      <vt:lpstr>Marine Litter is at our door in Portugal</vt:lpstr>
      <vt:lpstr>In the winter, most of the beautiful Portuguese beaches look like this</vt:lpstr>
      <vt:lpstr>How does Marine Litter affects us?</vt:lpstr>
      <vt:lpstr>What is Marine Litter</vt:lpstr>
      <vt:lpstr>Origins of Marine Litter</vt:lpstr>
      <vt:lpstr>Cigarette butts:  an underestimated environmental issue</vt:lpstr>
      <vt:lpstr>A huge sociological and psychological problem in Portugal</vt:lpstr>
      <vt:lpstr>Easy to solve: wanna bet?</vt:lpstr>
      <vt:lpstr>Add a stickers with a visible awareness message</vt:lpstr>
      <vt:lpstr>A business opportunity?</vt:lpstr>
      <vt:lpstr>To finish bottle littering everywhere</vt:lpstr>
      <vt:lpstr>I participate on beach clean-ups</vt:lpstr>
      <vt:lpstr>Beverage containers are the origin of 4 prevalent types of Marine Litter</vt:lpstr>
      <vt:lpstr>And this is not just “theory”</vt:lpstr>
      <vt:lpstr>But used bottles are not just Marine Litter.  They litter every place in Portugal</vt:lpstr>
      <vt:lpstr>Sidewalks</vt:lpstr>
      <vt:lpstr>Monuments</vt:lpstr>
      <vt:lpstr>Gardens</vt:lpstr>
      <vt:lpstr>Children playgrounds</vt:lpstr>
      <vt:lpstr>Roadways</vt:lpstr>
      <vt:lpstr>Forests</vt:lpstr>
      <vt:lpstr>Rivers</vt:lpstr>
      <vt:lpstr>How to solve this problem?</vt:lpstr>
      <vt:lpstr> If bottles and cans would worth money they would not be thrown away. </vt:lpstr>
      <vt:lpstr>Bottle Bill policy:</vt:lpstr>
      <vt:lpstr>Those who pollute lose money</vt:lpstr>
      <vt:lpstr>Those who clean are rewarded</vt:lpstr>
      <vt:lpstr>It works in 23 countries</vt:lpstr>
      <vt:lpstr>“It pays to recycle”</vt:lpstr>
      <vt:lpstr>More advantages of bottle bills</vt:lpstr>
      <vt:lpstr>Cleaner environment</vt:lpstr>
      <vt:lpstr>Protects animals from plastic poisoning by ingestion</vt:lpstr>
      <vt:lpstr>Reduces oil imports</vt:lpstr>
      <vt:lpstr>Makes products cheaper to the consumer that recycles  (don’t have to pay for the bottle)</vt:lpstr>
      <vt:lpstr>Makes material separation more effective for recycling</vt:lpstr>
      <vt:lpstr>Join us to implement bottle bills in Portugal</vt:lpstr>
      <vt:lpstr>Wrap-up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Tara Recuperável: basta de garrafas e latas pelo chão</dc:title>
  <dc:creator>Daniel Gomes</dc:creator>
  <cp:lastModifiedBy>Daniel Gomes</cp:lastModifiedBy>
  <cp:revision>134</cp:revision>
  <dcterms:created xsi:type="dcterms:W3CDTF">2012-10-23T17:15:54Z</dcterms:created>
  <dcterms:modified xsi:type="dcterms:W3CDTF">2016-05-17T14:55:31Z</dcterms:modified>
</cp:coreProperties>
</file>